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1" r:id="rId2"/>
  </p:sldMasterIdLst>
  <p:notesMasterIdLst>
    <p:notesMasterId r:id="rId24"/>
  </p:notesMasterIdLst>
  <p:sldIdLst>
    <p:sldId id="313" r:id="rId3"/>
    <p:sldId id="266" r:id="rId4"/>
    <p:sldId id="346" r:id="rId5"/>
    <p:sldId id="319" r:id="rId6"/>
    <p:sldId id="364" r:id="rId7"/>
    <p:sldId id="366" r:id="rId8"/>
    <p:sldId id="323" r:id="rId9"/>
    <p:sldId id="355" r:id="rId10"/>
    <p:sldId id="330" r:id="rId11"/>
    <p:sldId id="358" r:id="rId12"/>
    <p:sldId id="356" r:id="rId13"/>
    <p:sldId id="357" r:id="rId14"/>
    <p:sldId id="354" r:id="rId15"/>
    <p:sldId id="352" r:id="rId16"/>
    <p:sldId id="365" r:id="rId17"/>
    <p:sldId id="273" r:id="rId18"/>
    <p:sldId id="360" r:id="rId19"/>
    <p:sldId id="359" r:id="rId20"/>
    <p:sldId id="361" r:id="rId21"/>
    <p:sldId id="362" r:id="rId22"/>
    <p:sldId id="345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CB1"/>
    <a:srgbClr val="6D94B2"/>
    <a:srgbClr val="FAF2E9"/>
    <a:srgbClr val="EEB27D"/>
    <a:srgbClr val="EE72BD"/>
    <a:srgbClr val="293293"/>
    <a:srgbClr val="020842"/>
    <a:srgbClr val="041969"/>
    <a:srgbClr val="3B2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06" autoAdjust="0"/>
    <p:restoredTop sz="88444" autoAdjust="0"/>
  </p:normalViewPr>
  <p:slideViewPr>
    <p:cSldViewPr snapToGrid="0" showGuides="1">
      <p:cViewPr varScale="1">
        <p:scale>
          <a:sx n="90" d="100"/>
          <a:sy n="90" d="100"/>
        </p:scale>
        <p:origin x="16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B9A0DE-1C6C-4A9B-876B-ECEABA5708E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36580F9-B287-415E-8E81-31FDEB9B1962}">
      <dgm:prSet phldrT="[文本]"/>
      <dgm:spPr/>
      <dgm:t>
        <a:bodyPr/>
        <a:lstStyle/>
        <a:p>
          <a:r>
            <a:rPr lang="zh-CN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大语言模型</a:t>
          </a:r>
          <a:endParaRPr lang="en-US" altLang="zh-CN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LLM</a:t>
          </a:r>
          <a:endParaRPr lang="zh-CN" altLang="en-US" b="1" u="sng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5AA9F3-506C-485B-B51E-859DA4D75767}" type="parTrans" cxnId="{FF5ED49A-ABB5-495F-8B80-B1EB09EE0D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9B2147-31D6-4932-9B72-7767B508B4BC}" type="sibTrans" cxnId="{FF5ED49A-ABB5-495F-8B80-B1EB09EE0D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B4FCAD-DF5E-4BCA-9436-18B3C2BF97C2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语法与拼写错误</a:t>
          </a:r>
        </a:p>
      </dgm:t>
    </dgm:pt>
    <dgm:pt modelId="{CDCC316C-A742-49C7-9164-3E089286E3C4}" type="parTrans" cxnId="{A7DE62B4-D677-40E9-86BF-EC09C586BB9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1A4BFE-3784-4205-A705-D38BA98C5944}" type="sibTrans" cxnId="{A7DE62B4-D677-40E9-86BF-EC09C586BB9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643B0-52B6-4FE3-BA33-A40B7AA15DF5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智能批改</a:t>
          </a:r>
        </a:p>
      </dgm:t>
    </dgm:pt>
    <dgm:pt modelId="{F49F5B2C-1B35-4164-84B6-1ED85FD7D445}" type="parTrans" cxnId="{5A1C26C6-E906-45E8-A2DE-100323B9218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F93596-D6B5-47A7-884D-5A79BA4DF794}" type="sibTrans" cxnId="{5A1C26C6-E906-45E8-A2DE-100323B9218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5F591A-FDF1-4D09-B088-4C160FD74E38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上下文语境</a:t>
          </a:r>
        </a:p>
      </dgm:t>
    </dgm:pt>
    <dgm:pt modelId="{7A3024F1-9A57-4EFC-889C-3A26B8476863}" type="parTrans" cxnId="{0D5E056F-E772-4F4C-BF38-26BC4A423D8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E9ECC2-4BAC-472E-B1C3-DE8BF920100B}" type="sibTrans" cxnId="{0D5E056F-E772-4F4C-BF38-26BC4A423D8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8E5F8E-CA82-4F74-9658-03E813C74F1A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个性化学习方案</a:t>
          </a:r>
        </a:p>
      </dgm:t>
    </dgm:pt>
    <dgm:pt modelId="{C0B02AC1-9C1A-42A8-B128-7DD9E1195FD7}" type="parTrans" cxnId="{8B20DBB3-1F25-4F8C-BBB7-345A50EFC16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D5812C-2E2E-417F-870F-A0143BE8D975}" type="sibTrans" cxnId="{8B20DBB3-1F25-4F8C-BBB7-345A50EFC16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21EDA9-568E-4821-983B-732B8C8F3FA8}" type="pres">
      <dgm:prSet presAssocID="{E4B9A0DE-1C6C-4A9B-876B-ECEABA5708E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142E7B0-5408-4EDF-B00A-15272B185064}" type="pres">
      <dgm:prSet presAssocID="{136580F9-B287-415E-8E81-31FDEB9B1962}" presName="centerShape" presStyleLbl="node0" presStyleIdx="0" presStyleCnt="1"/>
      <dgm:spPr/>
    </dgm:pt>
    <dgm:pt modelId="{36D17EE2-0A58-4E0A-967F-13F37E689EE8}" type="pres">
      <dgm:prSet presAssocID="{94B4FCAD-DF5E-4BCA-9436-18B3C2BF97C2}" presName="node" presStyleLbl="node1" presStyleIdx="0" presStyleCnt="4">
        <dgm:presLayoutVars>
          <dgm:bulletEnabled val="1"/>
        </dgm:presLayoutVars>
      </dgm:prSet>
      <dgm:spPr/>
    </dgm:pt>
    <dgm:pt modelId="{8C6B9127-5806-45D4-8BEB-AAB3517B2B3D}" type="pres">
      <dgm:prSet presAssocID="{94B4FCAD-DF5E-4BCA-9436-18B3C2BF97C2}" presName="dummy" presStyleCnt="0"/>
      <dgm:spPr/>
    </dgm:pt>
    <dgm:pt modelId="{CC85AA34-E3D1-4533-9656-0883DF2FA461}" type="pres">
      <dgm:prSet presAssocID="{8E1A4BFE-3784-4205-A705-D38BA98C5944}" presName="sibTrans" presStyleLbl="sibTrans2D1" presStyleIdx="0" presStyleCnt="4"/>
      <dgm:spPr/>
    </dgm:pt>
    <dgm:pt modelId="{858B643E-E538-4596-876E-D05F1DB1B088}" type="pres">
      <dgm:prSet presAssocID="{F68643B0-52B6-4FE3-BA33-A40B7AA15DF5}" presName="node" presStyleLbl="node1" presStyleIdx="1" presStyleCnt="4">
        <dgm:presLayoutVars>
          <dgm:bulletEnabled val="1"/>
        </dgm:presLayoutVars>
      </dgm:prSet>
      <dgm:spPr/>
    </dgm:pt>
    <dgm:pt modelId="{5D0320EF-FA26-4739-837C-F97835A4A666}" type="pres">
      <dgm:prSet presAssocID="{F68643B0-52B6-4FE3-BA33-A40B7AA15DF5}" presName="dummy" presStyleCnt="0"/>
      <dgm:spPr/>
    </dgm:pt>
    <dgm:pt modelId="{81408409-6A58-4071-BE6E-D56CDA8A761E}" type="pres">
      <dgm:prSet presAssocID="{6EF93596-D6B5-47A7-884D-5A79BA4DF794}" presName="sibTrans" presStyleLbl="sibTrans2D1" presStyleIdx="1" presStyleCnt="4"/>
      <dgm:spPr/>
    </dgm:pt>
    <dgm:pt modelId="{493937D2-3A5D-4C0D-8CD3-A29DA1812842}" type="pres">
      <dgm:prSet presAssocID="{A85F591A-FDF1-4D09-B088-4C160FD74E38}" presName="node" presStyleLbl="node1" presStyleIdx="2" presStyleCnt="4">
        <dgm:presLayoutVars>
          <dgm:bulletEnabled val="1"/>
        </dgm:presLayoutVars>
      </dgm:prSet>
      <dgm:spPr/>
    </dgm:pt>
    <dgm:pt modelId="{64C1A290-D05C-427B-A0A2-65BDB5B96DDE}" type="pres">
      <dgm:prSet presAssocID="{A85F591A-FDF1-4D09-B088-4C160FD74E38}" presName="dummy" presStyleCnt="0"/>
      <dgm:spPr/>
    </dgm:pt>
    <dgm:pt modelId="{EFD2BC06-9BB0-41BD-83B5-5692DCD7E656}" type="pres">
      <dgm:prSet presAssocID="{D3E9ECC2-4BAC-472E-B1C3-DE8BF920100B}" presName="sibTrans" presStyleLbl="sibTrans2D1" presStyleIdx="2" presStyleCnt="4"/>
      <dgm:spPr/>
    </dgm:pt>
    <dgm:pt modelId="{B581EED6-7627-4F62-8DBC-B9776CD7E3B8}" type="pres">
      <dgm:prSet presAssocID="{958E5F8E-CA82-4F74-9658-03E813C74F1A}" presName="node" presStyleLbl="node1" presStyleIdx="3" presStyleCnt="4">
        <dgm:presLayoutVars>
          <dgm:bulletEnabled val="1"/>
        </dgm:presLayoutVars>
      </dgm:prSet>
      <dgm:spPr/>
    </dgm:pt>
    <dgm:pt modelId="{82463E6E-EBFE-4DCF-ADE4-5587B7F941AA}" type="pres">
      <dgm:prSet presAssocID="{958E5F8E-CA82-4F74-9658-03E813C74F1A}" presName="dummy" presStyleCnt="0"/>
      <dgm:spPr/>
    </dgm:pt>
    <dgm:pt modelId="{57BCF447-9135-4DB1-8A16-6A392CA67ECB}" type="pres">
      <dgm:prSet presAssocID="{FED5812C-2E2E-417F-870F-A0143BE8D975}" presName="sibTrans" presStyleLbl="sibTrans2D1" presStyleIdx="3" presStyleCnt="4"/>
      <dgm:spPr/>
    </dgm:pt>
  </dgm:ptLst>
  <dgm:cxnLst>
    <dgm:cxn modelId="{8AE6341A-F3D5-403A-B761-7B0BFB784D7E}" type="presOf" srcId="{958E5F8E-CA82-4F74-9658-03E813C74F1A}" destId="{B581EED6-7627-4F62-8DBC-B9776CD7E3B8}" srcOrd="0" destOrd="0" presId="urn:microsoft.com/office/officeart/2005/8/layout/radial6"/>
    <dgm:cxn modelId="{6CD4CC27-C63D-438D-A165-4D237E6EDD04}" type="presOf" srcId="{6EF93596-D6B5-47A7-884D-5A79BA4DF794}" destId="{81408409-6A58-4071-BE6E-D56CDA8A761E}" srcOrd="0" destOrd="0" presId="urn:microsoft.com/office/officeart/2005/8/layout/radial6"/>
    <dgm:cxn modelId="{3A72443F-DE22-42D5-AADA-5A9F150CAB93}" type="presOf" srcId="{D3E9ECC2-4BAC-472E-B1C3-DE8BF920100B}" destId="{EFD2BC06-9BB0-41BD-83B5-5692DCD7E656}" srcOrd="0" destOrd="0" presId="urn:microsoft.com/office/officeart/2005/8/layout/radial6"/>
    <dgm:cxn modelId="{DBFBDB6A-06D7-45AB-9CF7-CCFFEF4864A3}" type="presOf" srcId="{8E1A4BFE-3784-4205-A705-D38BA98C5944}" destId="{CC85AA34-E3D1-4533-9656-0883DF2FA461}" srcOrd="0" destOrd="0" presId="urn:microsoft.com/office/officeart/2005/8/layout/radial6"/>
    <dgm:cxn modelId="{4D91756D-5EA2-462A-9F5D-AF402577CD68}" type="presOf" srcId="{136580F9-B287-415E-8E81-31FDEB9B1962}" destId="{D142E7B0-5408-4EDF-B00A-15272B185064}" srcOrd="0" destOrd="0" presId="urn:microsoft.com/office/officeart/2005/8/layout/radial6"/>
    <dgm:cxn modelId="{0D5E056F-E772-4F4C-BF38-26BC4A423D80}" srcId="{136580F9-B287-415E-8E81-31FDEB9B1962}" destId="{A85F591A-FDF1-4D09-B088-4C160FD74E38}" srcOrd="2" destOrd="0" parTransId="{7A3024F1-9A57-4EFC-889C-3A26B8476863}" sibTransId="{D3E9ECC2-4BAC-472E-B1C3-DE8BF920100B}"/>
    <dgm:cxn modelId="{181D6989-BDFB-4904-B544-CCD5E4B199EB}" type="presOf" srcId="{A85F591A-FDF1-4D09-B088-4C160FD74E38}" destId="{493937D2-3A5D-4C0D-8CD3-A29DA1812842}" srcOrd="0" destOrd="0" presId="urn:microsoft.com/office/officeart/2005/8/layout/radial6"/>
    <dgm:cxn modelId="{F5254D89-72CE-46A7-9ACA-5F2180628D00}" type="presOf" srcId="{FED5812C-2E2E-417F-870F-A0143BE8D975}" destId="{57BCF447-9135-4DB1-8A16-6A392CA67ECB}" srcOrd="0" destOrd="0" presId="urn:microsoft.com/office/officeart/2005/8/layout/radial6"/>
    <dgm:cxn modelId="{F09FF58C-CADB-4D19-8923-319DF80ADC3C}" type="presOf" srcId="{94B4FCAD-DF5E-4BCA-9436-18B3C2BF97C2}" destId="{36D17EE2-0A58-4E0A-967F-13F37E689EE8}" srcOrd="0" destOrd="0" presId="urn:microsoft.com/office/officeart/2005/8/layout/radial6"/>
    <dgm:cxn modelId="{FF5ED49A-ABB5-495F-8B80-B1EB09EE0D5A}" srcId="{E4B9A0DE-1C6C-4A9B-876B-ECEABA5708E9}" destId="{136580F9-B287-415E-8E81-31FDEB9B1962}" srcOrd="0" destOrd="0" parTransId="{655AA9F3-506C-485B-B51E-859DA4D75767}" sibTransId="{869B2147-31D6-4932-9B72-7767B508B4BC}"/>
    <dgm:cxn modelId="{CE81EC9E-A6E4-472F-A544-C24150C2EEF9}" type="presOf" srcId="{E4B9A0DE-1C6C-4A9B-876B-ECEABA5708E9}" destId="{5D21EDA9-568E-4821-983B-732B8C8F3FA8}" srcOrd="0" destOrd="0" presId="urn:microsoft.com/office/officeart/2005/8/layout/radial6"/>
    <dgm:cxn modelId="{8B20DBB3-1F25-4F8C-BBB7-345A50EFC16A}" srcId="{136580F9-B287-415E-8E81-31FDEB9B1962}" destId="{958E5F8E-CA82-4F74-9658-03E813C74F1A}" srcOrd="3" destOrd="0" parTransId="{C0B02AC1-9C1A-42A8-B128-7DD9E1195FD7}" sibTransId="{FED5812C-2E2E-417F-870F-A0143BE8D975}"/>
    <dgm:cxn modelId="{A7DE62B4-D677-40E9-86BF-EC09C586BB91}" srcId="{136580F9-B287-415E-8E81-31FDEB9B1962}" destId="{94B4FCAD-DF5E-4BCA-9436-18B3C2BF97C2}" srcOrd="0" destOrd="0" parTransId="{CDCC316C-A742-49C7-9164-3E089286E3C4}" sibTransId="{8E1A4BFE-3784-4205-A705-D38BA98C5944}"/>
    <dgm:cxn modelId="{5A1C26C6-E906-45E8-A2DE-100323B92185}" srcId="{136580F9-B287-415E-8E81-31FDEB9B1962}" destId="{F68643B0-52B6-4FE3-BA33-A40B7AA15DF5}" srcOrd="1" destOrd="0" parTransId="{F49F5B2C-1B35-4164-84B6-1ED85FD7D445}" sibTransId="{6EF93596-D6B5-47A7-884D-5A79BA4DF794}"/>
    <dgm:cxn modelId="{D3F0A0E4-EF72-4FF0-AE66-0C7136A851A7}" type="presOf" srcId="{F68643B0-52B6-4FE3-BA33-A40B7AA15DF5}" destId="{858B643E-E538-4596-876E-D05F1DB1B088}" srcOrd="0" destOrd="0" presId="urn:microsoft.com/office/officeart/2005/8/layout/radial6"/>
    <dgm:cxn modelId="{83770D9F-E9B9-4B77-B114-7717ECA59241}" type="presParOf" srcId="{5D21EDA9-568E-4821-983B-732B8C8F3FA8}" destId="{D142E7B0-5408-4EDF-B00A-15272B185064}" srcOrd="0" destOrd="0" presId="urn:microsoft.com/office/officeart/2005/8/layout/radial6"/>
    <dgm:cxn modelId="{A8F4783E-C5A1-44D5-933E-CF3415DC7A88}" type="presParOf" srcId="{5D21EDA9-568E-4821-983B-732B8C8F3FA8}" destId="{36D17EE2-0A58-4E0A-967F-13F37E689EE8}" srcOrd="1" destOrd="0" presId="urn:microsoft.com/office/officeart/2005/8/layout/radial6"/>
    <dgm:cxn modelId="{D9725464-323C-412E-9D24-30A41CBCA5DC}" type="presParOf" srcId="{5D21EDA9-568E-4821-983B-732B8C8F3FA8}" destId="{8C6B9127-5806-45D4-8BEB-AAB3517B2B3D}" srcOrd="2" destOrd="0" presId="urn:microsoft.com/office/officeart/2005/8/layout/radial6"/>
    <dgm:cxn modelId="{FF0A1041-1F46-43B9-91C8-11044449CADF}" type="presParOf" srcId="{5D21EDA9-568E-4821-983B-732B8C8F3FA8}" destId="{CC85AA34-E3D1-4533-9656-0883DF2FA461}" srcOrd="3" destOrd="0" presId="urn:microsoft.com/office/officeart/2005/8/layout/radial6"/>
    <dgm:cxn modelId="{BFC7198C-F0E3-41C5-A7C2-1A1D46996436}" type="presParOf" srcId="{5D21EDA9-568E-4821-983B-732B8C8F3FA8}" destId="{858B643E-E538-4596-876E-D05F1DB1B088}" srcOrd="4" destOrd="0" presId="urn:microsoft.com/office/officeart/2005/8/layout/radial6"/>
    <dgm:cxn modelId="{9212AE99-A239-4563-9194-980C2420A63A}" type="presParOf" srcId="{5D21EDA9-568E-4821-983B-732B8C8F3FA8}" destId="{5D0320EF-FA26-4739-837C-F97835A4A666}" srcOrd="5" destOrd="0" presId="urn:microsoft.com/office/officeart/2005/8/layout/radial6"/>
    <dgm:cxn modelId="{54DB3119-1DE2-4730-B8CB-FFB0F3433710}" type="presParOf" srcId="{5D21EDA9-568E-4821-983B-732B8C8F3FA8}" destId="{81408409-6A58-4071-BE6E-D56CDA8A761E}" srcOrd="6" destOrd="0" presId="urn:microsoft.com/office/officeart/2005/8/layout/radial6"/>
    <dgm:cxn modelId="{6872CCE4-5CD4-45C5-A1EC-A25D0FAAE2EC}" type="presParOf" srcId="{5D21EDA9-568E-4821-983B-732B8C8F3FA8}" destId="{493937D2-3A5D-4C0D-8CD3-A29DA1812842}" srcOrd="7" destOrd="0" presId="urn:microsoft.com/office/officeart/2005/8/layout/radial6"/>
    <dgm:cxn modelId="{683EA949-4DBB-4CF9-9E8E-FE832F3C3CDF}" type="presParOf" srcId="{5D21EDA9-568E-4821-983B-732B8C8F3FA8}" destId="{64C1A290-D05C-427B-A0A2-65BDB5B96DDE}" srcOrd="8" destOrd="0" presId="urn:microsoft.com/office/officeart/2005/8/layout/radial6"/>
    <dgm:cxn modelId="{B67CAA33-F4DA-443E-B8A2-62E9DF97CC20}" type="presParOf" srcId="{5D21EDA9-568E-4821-983B-732B8C8F3FA8}" destId="{EFD2BC06-9BB0-41BD-83B5-5692DCD7E656}" srcOrd="9" destOrd="0" presId="urn:microsoft.com/office/officeart/2005/8/layout/radial6"/>
    <dgm:cxn modelId="{067DE5B4-1139-4FC6-9EA5-3506A05D7933}" type="presParOf" srcId="{5D21EDA9-568E-4821-983B-732B8C8F3FA8}" destId="{B581EED6-7627-4F62-8DBC-B9776CD7E3B8}" srcOrd="10" destOrd="0" presId="urn:microsoft.com/office/officeart/2005/8/layout/radial6"/>
    <dgm:cxn modelId="{D3DEC15C-721F-4CD2-822C-2AEDF4EA4B63}" type="presParOf" srcId="{5D21EDA9-568E-4821-983B-732B8C8F3FA8}" destId="{82463E6E-EBFE-4DCF-ADE4-5587B7F941AA}" srcOrd="11" destOrd="0" presId="urn:microsoft.com/office/officeart/2005/8/layout/radial6"/>
    <dgm:cxn modelId="{8E620EFF-A7BA-4A9C-B613-944A0A48BF68}" type="presParOf" srcId="{5D21EDA9-568E-4821-983B-732B8C8F3FA8}" destId="{57BCF447-9135-4DB1-8A16-6A392CA67ECB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B6DC0D-CA93-4548-B47D-88639B5CACB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52ABF7-4AB6-440E-859E-A746D255C593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    我们将会更深入调研相关数据构造模式和微调算法（如近期较火的</a:t>
          </a:r>
          <a:r>
            <a:rPr lang="en-US" altLang="en-US" sz="1800" b="1" dirty="0" err="1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Qlora</a:t>
          </a:r>
          <a:r>
            <a:rPr lang="zh-CN" altLang="en-US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），并定期前往与项目对接的公司（武汉通达信公司）进行</a:t>
          </a:r>
          <a:r>
            <a:rPr lang="en-US" altLang="en-US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A100</a:t>
          </a:r>
          <a:r>
            <a:rPr lang="zh-CN" altLang="en-US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全参数微调。</a:t>
          </a:r>
          <a:endParaRPr lang="zh-CN" altLang="en-US" sz="1800" dirty="0"/>
        </a:p>
      </dgm:t>
    </dgm:pt>
    <dgm:pt modelId="{17473748-A74C-43C7-BEE9-0A43E99E45F8}" type="parTrans" cxnId="{1320D9DF-2C36-4765-A4B5-3A38C6D2A930}">
      <dgm:prSet/>
      <dgm:spPr/>
      <dgm:t>
        <a:bodyPr/>
        <a:lstStyle/>
        <a:p>
          <a:endParaRPr lang="zh-CN" altLang="en-US"/>
        </a:p>
      </dgm:t>
    </dgm:pt>
    <dgm:pt modelId="{4EBE6A19-8F07-4E5D-A8F3-6540D96EAB28}" type="sibTrans" cxnId="{1320D9DF-2C36-4765-A4B5-3A38C6D2A930}">
      <dgm:prSet/>
      <dgm:spPr/>
      <dgm:t>
        <a:bodyPr/>
        <a:lstStyle/>
        <a:p>
          <a:endParaRPr lang="zh-CN" altLang="en-US"/>
        </a:p>
      </dgm:t>
    </dgm:pt>
    <dgm:pt modelId="{8EDBE283-B8DA-485F-A1D0-4555EC610502}">
      <dgm:prSet phldrT="[文本]" custT="1"/>
      <dgm:spPr/>
      <dgm:t>
        <a:bodyPr/>
        <a:lstStyle/>
        <a:p>
          <a:r>
            <a:rPr lang="zh-CN" altLang="en-US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   无论是科学研究、工程技术还是人文社科等领域，我们都将采集更丰富的背景语料知识，增强大模型</a:t>
          </a:r>
          <a:r>
            <a:rPr lang="en-US" altLang="en-US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altLang="en-US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虚拟助教对于特定类型学术文本的理解能力。</a:t>
          </a:r>
          <a:endParaRPr lang="zh-CN" altLang="en-US" sz="1800" dirty="0"/>
        </a:p>
      </dgm:t>
    </dgm:pt>
    <dgm:pt modelId="{9E8ED86A-D834-4816-81E7-F028EAB02CBD}" type="parTrans" cxnId="{18AC3A64-BA5B-49C6-A321-8AE6AC7A84F3}">
      <dgm:prSet/>
      <dgm:spPr/>
      <dgm:t>
        <a:bodyPr/>
        <a:lstStyle/>
        <a:p>
          <a:endParaRPr lang="zh-CN" altLang="en-US"/>
        </a:p>
      </dgm:t>
    </dgm:pt>
    <dgm:pt modelId="{2C83D2AA-BB7A-483A-86B3-4306FFC24253}" type="sibTrans" cxnId="{18AC3A64-BA5B-49C6-A321-8AE6AC7A84F3}">
      <dgm:prSet/>
      <dgm:spPr/>
      <dgm:t>
        <a:bodyPr/>
        <a:lstStyle/>
        <a:p>
          <a:endParaRPr lang="zh-CN" altLang="en-US"/>
        </a:p>
      </dgm:t>
    </dgm:pt>
    <dgm:pt modelId="{4D6E2BF4-1ABB-4C68-A476-D21B3750D917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   我们将不断拓宽团队技术栈，以做代学，进一步学习并应用风格迁移等相关技术，让虚拟助教更友好、更高效、更可靠，让</a:t>
          </a:r>
          <a:r>
            <a:rPr lang="en-US" altLang="en-US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altLang="en-US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赋能教育新篇章，实现论文智能批改，精准提升！</a:t>
          </a:r>
          <a:endParaRPr lang="zh-CN" altLang="en-US" sz="1800" dirty="0"/>
        </a:p>
      </dgm:t>
    </dgm:pt>
    <dgm:pt modelId="{C59A1BD8-20FC-44E6-9C5C-2E55E12DFC3E}" type="parTrans" cxnId="{0657BDB0-A83D-4F11-B1F7-57C8CAA91548}">
      <dgm:prSet/>
      <dgm:spPr/>
      <dgm:t>
        <a:bodyPr/>
        <a:lstStyle/>
        <a:p>
          <a:endParaRPr lang="zh-CN" altLang="en-US"/>
        </a:p>
      </dgm:t>
    </dgm:pt>
    <dgm:pt modelId="{B01A8D2C-4DAC-452E-85EA-C69C4968CAF7}" type="sibTrans" cxnId="{0657BDB0-A83D-4F11-B1F7-57C8CAA91548}">
      <dgm:prSet/>
      <dgm:spPr/>
      <dgm:t>
        <a:bodyPr/>
        <a:lstStyle/>
        <a:p>
          <a:endParaRPr lang="zh-CN" altLang="en-US"/>
        </a:p>
      </dgm:t>
    </dgm:pt>
    <dgm:pt modelId="{6D4D1860-9816-4F91-A09C-F0DC4380EF7F}" type="pres">
      <dgm:prSet presAssocID="{AAB6DC0D-CA93-4548-B47D-88639B5CACB0}" presName="Name0" presStyleCnt="0">
        <dgm:presLayoutVars>
          <dgm:chMax val="7"/>
          <dgm:chPref val="7"/>
          <dgm:dir/>
        </dgm:presLayoutVars>
      </dgm:prSet>
      <dgm:spPr/>
    </dgm:pt>
    <dgm:pt modelId="{F5A73CF8-6A3B-498B-9F6D-581DBDEF12DE}" type="pres">
      <dgm:prSet presAssocID="{AAB6DC0D-CA93-4548-B47D-88639B5CACB0}" presName="Name1" presStyleCnt="0"/>
      <dgm:spPr/>
    </dgm:pt>
    <dgm:pt modelId="{A6EDDF8D-7274-4C21-9B56-410895FD02C6}" type="pres">
      <dgm:prSet presAssocID="{AAB6DC0D-CA93-4548-B47D-88639B5CACB0}" presName="cycle" presStyleCnt="0"/>
      <dgm:spPr/>
    </dgm:pt>
    <dgm:pt modelId="{BCC2C5D3-C705-4B88-BD9E-2CA72C796DAE}" type="pres">
      <dgm:prSet presAssocID="{AAB6DC0D-CA93-4548-B47D-88639B5CACB0}" presName="srcNode" presStyleLbl="node1" presStyleIdx="0" presStyleCnt="3"/>
      <dgm:spPr/>
    </dgm:pt>
    <dgm:pt modelId="{C4D1C3FC-8BE3-49C1-86B4-EAC85DA7291F}" type="pres">
      <dgm:prSet presAssocID="{AAB6DC0D-CA93-4548-B47D-88639B5CACB0}" presName="conn" presStyleLbl="parChTrans1D2" presStyleIdx="0" presStyleCnt="1"/>
      <dgm:spPr/>
    </dgm:pt>
    <dgm:pt modelId="{A3C36649-94E9-4058-B478-1A70B0B765B6}" type="pres">
      <dgm:prSet presAssocID="{AAB6DC0D-CA93-4548-B47D-88639B5CACB0}" presName="extraNode" presStyleLbl="node1" presStyleIdx="0" presStyleCnt="3"/>
      <dgm:spPr/>
    </dgm:pt>
    <dgm:pt modelId="{691CA323-5426-49F5-B3EB-58338CAAAD11}" type="pres">
      <dgm:prSet presAssocID="{AAB6DC0D-CA93-4548-B47D-88639B5CACB0}" presName="dstNode" presStyleLbl="node1" presStyleIdx="0" presStyleCnt="3"/>
      <dgm:spPr/>
    </dgm:pt>
    <dgm:pt modelId="{ABE6A5EA-4426-4508-9214-6B78AFDA6A48}" type="pres">
      <dgm:prSet presAssocID="{0B52ABF7-4AB6-440E-859E-A746D255C593}" presName="text_1" presStyleLbl="node1" presStyleIdx="0" presStyleCnt="3">
        <dgm:presLayoutVars>
          <dgm:bulletEnabled val="1"/>
        </dgm:presLayoutVars>
      </dgm:prSet>
      <dgm:spPr/>
    </dgm:pt>
    <dgm:pt modelId="{E9A7A291-7B74-4077-9E00-695AC0586579}" type="pres">
      <dgm:prSet presAssocID="{0B52ABF7-4AB6-440E-859E-A746D255C593}" presName="accent_1" presStyleCnt="0"/>
      <dgm:spPr/>
    </dgm:pt>
    <dgm:pt modelId="{D264C43E-F132-403C-9C4A-A9BFEC68B284}" type="pres">
      <dgm:prSet presAssocID="{0B52ABF7-4AB6-440E-859E-A746D255C593}" presName="accentRepeatNode" presStyleLbl="solidFgAcc1" presStyleIdx="0" presStyleCnt="3"/>
      <dgm:spPr/>
    </dgm:pt>
    <dgm:pt modelId="{FCB3ECF5-45C9-456B-BA78-ED2228E2F0B8}" type="pres">
      <dgm:prSet presAssocID="{8EDBE283-B8DA-485F-A1D0-4555EC610502}" presName="text_2" presStyleLbl="node1" presStyleIdx="1" presStyleCnt="3">
        <dgm:presLayoutVars>
          <dgm:bulletEnabled val="1"/>
        </dgm:presLayoutVars>
      </dgm:prSet>
      <dgm:spPr/>
    </dgm:pt>
    <dgm:pt modelId="{49FF86DF-85AF-4B97-857E-35F593B629C5}" type="pres">
      <dgm:prSet presAssocID="{8EDBE283-B8DA-485F-A1D0-4555EC610502}" presName="accent_2" presStyleCnt="0"/>
      <dgm:spPr/>
    </dgm:pt>
    <dgm:pt modelId="{4BCA654E-5EF2-4B73-90CE-8146A231B6DE}" type="pres">
      <dgm:prSet presAssocID="{8EDBE283-B8DA-485F-A1D0-4555EC610502}" presName="accentRepeatNode" presStyleLbl="solidFgAcc1" presStyleIdx="1" presStyleCnt="3" custLinFactNeighborX="-281"/>
      <dgm:spPr/>
    </dgm:pt>
    <dgm:pt modelId="{FCBD57EF-90E7-45AA-BE8C-557D21A95E03}" type="pres">
      <dgm:prSet presAssocID="{4D6E2BF4-1ABB-4C68-A476-D21B3750D917}" presName="text_3" presStyleLbl="node1" presStyleIdx="2" presStyleCnt="3">
        <dgm:presLayoutVars>
          <dgm:bulletEnabled val="1"/>
        </dgm:presLayoutVars>
      </dgm:prSet>
      <dgm:spPr/>
    </dgm:pt>
    <dgm:pt modelId="{4085318E-8A57-4289-9979-4A57E6D2F60C}" type="pres">
      <dgm:prSet presAssocID="{4D6E2BF4-1ABB-4C68-A476-D21B3750D917}" presName="accent_3" presStyleCnt="0"/>
      <dgm:spPr/>
    </dgm:pt>
    <dgm:pt modelId="{707B803B-2569-462E-AD4F-66D1DBBE9961}" type="pres">
      <dgm:prSet presAssocID="{4D6E2BF4-1ABB-4C68-A476-D21B3750D917}" presName="accentRepeatNode" presStyleLbl="solidFgAcc1" presStyleIdx="2" presStyleCnt="3"/>
      <dgm:spPr/>
    </dgm:pt>
  </dgm:ptLst>
  <dgm:cxnLst>
    <dgm:cxn modelId="{68294B08-EFA5-4411-AF27-A9412FC56BB2}" type="presOf" srcId="{4EBE6A19-8F07-4E5D-A8F3-6540D96EAB28}" destId="{C4D1C3FC-8BE3-49C1-86B4-EAC85DA7291F}" srcOrd="0" destOrd="0" presId="urn:microsoft.com/office/officeart/2008/layout/VerticalCurvedList"/>
    <dgm:cxn modelId="{07FFED0E-7941-4EE5-88AA-DB1DBE723227}" type="presOf" srcId="{8EDBE283-B8DA-485F-A1D0-4555EC610502}" destId="{FCB3ECF5-45C9-456B-BA78-ED2228E2F0B8}" srcOrd="0" destOrd="0" presId="urn:microsoft.com/office/officeart/2008/layout/VerticalCurvedList"/>
    <dgm:cxn modelId="{E596D410-FD18-4438-9679-495C233D30B4}" type="presOf" srcId="{AAB6DC0D-CA93-4548-B47D-88639B5CACB0}" destId="{6D4D1860-9816-4F91-A09C-F0DC4380EF7F}" srcOrd="0" destOrd="0" presId="urn:microsoft.com/office/officeart/2008/layout/VerticalCurvedList"/>
    <dgm:cxn modelId="{01C3192B-C732-4943-A527-12289B08649B}" type="presOf" srcId="{0B52ABF7-4AB6-440E-859E-A746D255C593}" destId="{ABE6A5EA-4426-4508-9214-6B78AFDA6A48}" srcOrd="0" destOrd="0" presId="urn:microsoft.com/office/officeart/2008/layout/VerticalCurvedList"/>
    <dgm:cxn modelId="{18AC3A64-BA5B-49C6-A321-8AE6AC7A84F3}" srcId="{AAB6DC0D-CA93-4548-B47D-88639B5CACB0}" destId="{8EDBE283-B8DA-485F-A1D0-4555EC610502}" srcOrd="1" destOrd="0" parTransId="{9E8ED86A-D834-4816-81E7-F028EAB02CBD}" sibTransId="{2C83D2AA-BB7A-483A-86B3-4306FFC24253}"/>
    <dgm:cxn modelId="{0657BDB0-A83D-4F11-B1F7-57C8CAA91548}" srcId="{AAB6DC0D-CA93-4548-B47D-88639B5CACB0}" destId="{4D6E2BF4-1ABB-4C68-A476-D21B3750D917}" srcOrd="2" destOrd="0" parTransId="{C59A1BD8-20FC-44E6-9C5C-2E55E12DFC3E}" sibTransId="{B01A8D2C-4DAC-452E-85EA-C69C4968CAF7}"/>
    <dgm:cxn modelId="{863E8AD4-6C09-4FA6-8FB0-F858BA4A4EAD}" type="presOf" srcId="{4D6E2BF4-1ABB-4C68-A476-D21B3750D917}" destId="{FCBD57EF-90E7-45AA-BE8C-557D21A95E03}" srcOrd="0" destOrd="0" presId="urn:microsoft.com/office/officeart/2008/layout/VerticalCurvedList"/>
    <dgm:cxn modelId="{1320D9DF-2C36-4765-A4B5-3A38C6D2A930}" srcId="{AAB6DC0D-CA93-4548-B47D-88639B5CACB0}" destId="{0B52ABF7-4AB6-440E-859E-A746D255C593}" srcOrd="0" destOrd="0" parTransId="{17473748-A74C-43C7-BEE9-0A43E99E45F8}" sibTransId="{4EBE6A19-8F07-4E5D-A8F3-6540D96EAB28}"/>
    <dgm:cxn modelId="{4CE12310-20D9-4736-AFB8-366A033B9F5C}" type="presParOf" srcId="{6D4D1860-9816-4F91-A09C-F0DC4380EF7F}" destId="{F5A73CF8-6A3B-498B-9F6D-581DBDEF12DE}" srcOrd="0" destOrd="0" presId="urn:microsoft.com/office/officeart/2008/layout/VerticalCurvedList"/>
    <dgm:cxn modelId="{D6F15A5A-10C7-4DCD-8BF4-AF2D747D0938}" type="presParOf" srcId="{F5A73CF8-6A3B-498B-9F6D-581DBDEF12DE}" destId="{A6EDDF8D-7274-4C21-9B56-410895FD02C6}" srcOrd="0" destOrd="0" presId="urn:microsoft.com/office/officeart/2008/layout/VerticalCurvedList"/>
    <dgm:cxn modelId="{E4F02274-D8C7-43A3-A87B-0D3488492F0A}" type="presParOf" srcId="{A6EDDF8D-7274-4C21-9B56-410895FD02C6}" destId="{BCC2C5D3-C705-4B88-BD9E-2CA72C796DAE}" srcOrd="0" destOrd="0" presId="urn:microsoft.com/office/officeart/2008/layout/VerticalCurvedList"/>
    <dgm:cxn modelId="{58B513AA-BE8D-4220-AEEA-549C10250195}" type="presParOf" srcId="{A6EDDF8D-7274-4C21-9B56-410895FD02C6}" destId="{C4D1C3FC-8BE3-49C1-86B4-EAC85DA7291F}" srcOrd="1" destOrd="0" presId="urn:microsoft.com/office/officeart/2008/layout/VerticalCurvedList"/>
    <dgm:cxn modelId="{A49C6A12-F73B-49C7-88EE-2007972F5EBB}" type="presParOf" srcId="{A6EDDF8D-7274-4C21-9B56-410895FD02C6}" destId="{A3C36649-94E9-4058-B478-1A70B0B765B6}" srcOrd="2" destOrd="0" presId="urn:microsoft.com/office/officeart/2008/layout/VerticalCurvedList"/>
    <dgm:cxn modelId="{F8F4C25E-B9B8-4816-A6B6-89E70967E7CA}" type="presParOf" srcId="{A6EDDF8D-7274-4C21-9B56-410895FD02C6}" destId="{691CA323-5426-49F5-B3EB-58338CAAAD11}" srcOrd="3" destOrd="0" presId="urn:microsoft.com/office/officeart/2008/layout/VerticalCurvedList"/>
    <dgm:cxn modelId="{A253EE5B-C1D5-4EAE-B228-ADC1B9D3CC55}" type="presParOf" srcId="{F5A73CF8-6A3B-498B-9F6D-581DBDEF12DE}" destId="{ABE6A5EA-4426-4508-9214-6B78AFDA6A48}" srcOrd="1" destOrd="0" presId="urn:microsoft.com/office/officeart/2008/layout/VerticalCurvedList"/>
    <dgm:cxn modelId="{20E89DD7-2195-4976-AA8E-CAFC94128A23}" type="presParOf" srcId="{F5A73CF8-6A3B-498B-9F6D-581DBDEF12DE}" destId="{E9A7A291-7B74-4077-9E00-695AC0586579}" srcOrd="2" destOrd="0" presId="urn:microsoft.com/office/officeart/2008/layout/VerticalCurvedList"/>
    <dgm:cxn modelId="{F766EEE7-6130-4389-8952-A3937D46C873}" type="presParOf" srcId="{E9A7A291-7B74-4077-9E00-695AC0586579}" destId="{D264C43E-F132-403C-9C4A-A9BFEC68B284}" srcOrd="0" destOrd="0" presId="urn:microsoft.com/office/officeart/2008/layout/VerticalCurvedList"/>
    <dgm:cxn modelId="{FA6A0159-7C70-4BF0-AE03-3527E260C4A5}" type="presParOf" srcId="{F5A73CF8-6A3B-498B-9F6D-581DBDEF12DE}" destId="{FCB3ECF5-45C9-456B-BA78-ED2228E2F0B8}" srcOrd="3" destOrd="0" presId="urn:microsoft.com/office/officeart/2008/layout/VerticalCurvedList"/>
    <dgm:cxn modelId="{487B928B-5BD4-4EDF-BBD3-C98DE4779514}" type="presParOf" srcId="{F5A73CF8-6A3B-498B-9F6D-581DBDEF12DE}" destId="{49FF86DF-85AF-4B97-857E-35F593B629C5}" srcOrd="4" destOrd="0" presId="urn:microsoft.com/office/officeart/2008/layout/VerticalCurvedList"/>
    <dgm:cxn modelId="{75DC8660-E6E9-4486-9C22-6F05638D58E9}" type="presParOf" srcId="{49FF86DF-85AF-4B97-857E-35F593B629C5}" destId="{4BCA654E-5EF2-4B73-90CE-8146A231B6DE}" srcOrd="0" destOrd="0" presId="urn:microsoft.com/office/officeart/2008/layout/VerticalCurvedList"/>
    <dgm:cxn modelId="{F599505E-5312-4B50-B9E0-A403D71E32B0}" type="presParOf" srcId="{F5A73CF8-6A3B-498B-9F6D-581DBDEF12DE}" destId="{FCBD57EF-90E7-45AA-BE8C-557D21A95E03}" srcOrd="5" destOrd="0" presId="urn:microsoft.com/office/officeart/2008/layout/VerticalCurvedList"/>
    <dgm:cxn modelId="{09D64A8E-916B-4599-B6D8-9BD313421714}" type="presParOf" srcId="{F5A73CF8-6A3B-498B-9F6D-581DBDEF12DE}" destId="{4085318E-8A57-4289-9979-4A57E6D2F60C}" srcOrd="6" destOrd="0" presId="urn:microsoft.com/office/officeart/2008/layout/VerticalCurvedList"/>
    <dgm:cxn modelId="{0846E90C-43DC-4B98-B4AE-C9B3EBB75D32}" type="presParOf" srcId="{4085318E-8A57-4289-9979-4A57E6D2F60C}" destId="{707B803B-2569-462E-AD4F-66D1DBBE9961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CF447-9135-4DB1-8A16-6A392CA67ECB}">
      <dsp:nvSpPr>
        <dsp:cNvPr id="0" name=""/>
        <dsp:cNvSpPr/>
      </dsp:nvSpPr>
      <dsp:spPr>
        <a:xfrm>
          <a:off x="2261383" y="361707"/>
          <a:ext cx="2417978" cy="2417978"/>
        </a:xfrm>
        <a:prstGeom prst="blockArc">
          <a:avLst>
            <a:gd name="adj1" fmla="val 10800000"/>
            <a:gd name="adj2" fmla="val 16200000"/>
            <a:gd name="adj3" fmla="val 46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2BC06-9BB0-41BD-83B5-5692DCD7E656}">
      <dsp:nvSpPr>
        <dsp:cNvPr id="0" name=""/>
        <dsp:cNvSpPr/>
      </dsp:nvSpPr>
      <dsp:spPr>
        <a:xfrm>
          <a:off x="2261383" y="361707"/>
          <a:ext cx="2417978" cy="2417978"/>
        </a:xfrm>
        <a:prstGeom prst="blockArc">
          <a:avLst>
            <a:gd name="adj1" fmla="val 5400000"/>
            <a:gd name="adj2" fmla="val 10800000"/>
            <a:gd name="adj3" fmla="val 46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08409-6A58-4071-BE6E-D56CDA8A761E}">
      <dsp:nvSpPr>
        <dsp:cNvPr id="0" name=""/>
        <dsp:cNvSpPr/>
      </dsp:nvSpPr>
      <dsp:spPr>
        <a:xfrm>
          <a:off x="2261383" y="361707"/>
          <a:ext cx="2417978" cy="2417978"/>
        </a:xfrm>
        <a:prstGeom prst="blockArc">
          <a:avLst>
            <a:gd name="adj1" fmla="val 0"/>
            <a:gd name="adj2" fmla="val 5400000"/>
            <a:gd name="adj3" fmla="val 46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5AA34-E3D1-4533-9656-0883DF2FA461}">
      <dsp:nvSpPr>
        <dsp:cNvPr id="0" name=""/>
        <dsp:cNvSpPr/>
      </dsp:nvSpPr>
      <dsp:spPr>
        <a:xfrm>
          <a:off x="2261383" y="361707"/>
          <a:ext cx="2417978" cy="2417978"/>
        </a:xfrm>
        <a:prstGeom prst="blockArc">
          <a:avLst>
            <a:gd name="adj1" fmla="val 16200000"/>
            <a:gd name="adj2" fmla="val 0"/>
            <a:gd name="adj3" fmla="val 463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2E7B0-5408-4EDF-B00A-15272B185064}">
      <dsp:nvSpPr>
        <dsp:cNvPr id="0" name=""/>
        <dsp:cNvSpPr/>
      </dsp:nvSpPr>
      <dsp:spPr>
        <a:xfrm>
          <a:off x="2914570" y="1014895"/>
          <a:ext cx="1111603" cy="11116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大语言模型</a:t>
          </a:r>
          <a:endParaRPr lang="en-US" altLang="zh-CN" sz="11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u="sng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LLM</a:t>
          </a:r>
          <a:endParaRPr lang="zh-CN" altLang="en-US" sz="1100" b="1" u="sng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77360" y="1177685"/>
        <a:ext cx="786023" cy="786023"/>
      </dsp:txXfrm>
    </dsp:sp>
    <dsp:sp modelId="{36D17EE2-0A58-4E0A-967F-13F37E689EE8}">
      <dsp:nvSpPr>
        <dsp:cNvPr id="0" name=""/>
        <dsp:cNvSpPr/>
      </dsp:nvSpPr>
      <dsp:spPr>
        <a:xfrm>
          <a:off x="3081311" y="658"/>
          <a:ext cx="778122" cy="7781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语法与拼写错误</a:t>
          </a:r>
        </a:p>
      </dsp:txBody>
      <dsp:txXfrm>
        <a:off x="3195264" y="114611"/>
        <a:ext cx="550216" cy="550216"/>
      </dsp:txXfrm>
    </dsp:sp>
    <dsp:sp modelId="{858B643E-E538-4596-876E-D05F1DB1B088}">
      <dsp:nvSpPr>
        <dsp:cNvPr id="0" name=""/>
        <dsp:cNvSpPr/>
      </dsp:nvSpPr>
      <dsp:spPr>
        <a:xfrm>
          <a:off x="4262288" y="1181635"/>
          <a:ext cx="778122" cy="7781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智能批改</a:t>
          </a:r>
        </a:p>
      </dsp:txBody>
      <dsp:txXfrm>
        <a:off x="4376241" y="1295588"/>
        <a:ext cx="550216" cy="550216"/>
      </dsp:txXfrm>
    </dsp:sp>
    <dsp:sp modelId="{493937D2-3A5D-4C0D-8CD3-A29DA1812842}">
      <dsp:nvSpPr>
        <dsp:cNvPr id="0" name=""/>
        <dsp:cNvSpPr/>
      </dsp:nvSpPr>
      <dsp:spPr>
        <a:xfrm>
          <a:off x="3081311" y="2362612"/>
          <a:ext cx="778122" cy="7781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上下文语境</a:t>
          </a:r>
        </a:p>
      </dsp:txBody>
      <dsp:txXfrm>
        <a:off x="3195264" y="2476565"/>
        <a:ext cx="550216" cy="550216"/>
      </dsp:txXfrm>
    </dsp:sp>
    <dsp:sp modelId="{B581EED6-7627-4F62-8DBC-B9776CD7E3B8}">
      <dsp:nvSpPr>
        <dsp:cNvPr id="0" name=""/>
        <dsp:cNvSpPr/>
      </dsp:nvSpPr>
      <dsp:spPr>
        <a:xfrm>
          <a:off x="1900334" y="1181635"/>
          <a:ext cx="778122" cy="7781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个性化学习方案</a:t>
          </a:r>
        </a:p>
      </dsp:txBody>
      <dsp:txXfrm>
        <a:off x="2014287" y="1295588"/>
        <a:ext cx="550216" cy="5502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1C3FC-8BE3-49C1-86B4-EAC85DA7291F}">
      <dsp:nvSpPr>
        <dsp:cNvPr id="0" name=""/>
        <dsp:cNvSpPr/>
      </dsp:nvSpPr>
      <dsp:spPr>
        <a:xfrm>
          <a:off x="-6124099" y="-937246"/>
          <a:ext cx="7292206" cy="7292206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6A5EA-4426-4508-9214-6B78AFDA6A48}">
      <dsp:nvSpPr>
        <dsp:cNvPr id="0" name=""/>
        <dsp:cNvSpPr/>
      </dsp:nvSpPr>
      <dsp:spPr>
        <a:xfrm>
          <a:off x="751978" y="541771"/>
          <a:ext cx="7389573" cy="1083542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06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    我们将会更深入调研相关数据构造模式和微调算法（如近期较火的</a:t>
          </a:r>
          <a:r>
            <a:rPr lang="en-US" altLang="en-US" sz="1800" b="1" kern="1200" dirty="0" err="1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Qlora</a:t>
          </a:r>
          <a:r>
            <a:rPr lang="zh-CN" altLang="en-US" sz="1800" b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），并定期前往与项目对接的公司（武汉通达信公司）进行</a:t>
          </a:r>
          <a:r>
            <a:rPr lang="en-US" altLang="en-US" sz="1800" b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A100</a:t>
          </a:r>
          <a:r>
            <a:rPr lang="zh-CN" altLang="en-US" sz="1800" b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全参数微调。</a:t>
          </a:r>
          <a:endParaRPr lang="zh-CN" altLang="en-US" sz="1800" kern="1200" dirty="0"/>
        </a:p>
      </dsp:txBody>
      <dsp:txXfrm>
        <a:off x="751978" y="541771"/>
        <a:ext cx="7389573" cy="1083542"/>
      </dsp:txXfrm>
    </dsp:sp>
    <dsp:sp modelId="{D264C43E-F132-403C-9C4A-A9BFEC68B284}">
      <dsp:nvSpPr>
        <dsp:cNvPr id="0" name=""/>
        <dsp:cNvSpPr/>
      </dsp:nvSpPr>
      <dsp:spPr>
        <a:xfrm>
          <a:off x="74764" y="406328"/>
          <a:ext cx="1354428" cy="1354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3ECF5-45C9-456B-BA78-ED2228E2F0B8}">
      <dsp:nvSpPr>
        <dsp:cNvPr id="0" name=""/>
        <dsp:cNvSpPr/>
      </dsp:nvSpPr>
      <dsp:spPr>
        <a:xfrm>
          <a:off x="1145846" y="2167085"/>
          <a:ext cx="6995706" cy="1083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06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   无论是科学研究、工程技术还是人文社科等领域，我们都将采集更丰富的背景语料知识，增强大模型</a:t>
          </a:r>
          <a:r>
            <a:rPr lang="en-US" altLang="en-US" sz="1800" b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altLang="en-US" sz="1800" b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虚拟助教对于特定类型学术文本的理解能力。</a:t>
          </a:r>
          <a:endParaRPr lang="zh-CN" altLang="en-US" sz="1800" kern="1200" dirty="0"/>
        </a:p>
      </dsp:txBody>
      <dsp:txXfrm>
        <a:off x="1145846" y="2167085"/>
        <a:ext cx="6995706" cy="1083542"/>
      </dsp:txXfrm>
    </dsp:sp>
    <dsp:sp modelId="{4BCA654E-5EF2-4B73-90CE-8146A231B6DE}">
      <dsp:nvSpPr>
        <dsp:cNvPr id="0" name=""/>
        <dsp:cNvSpPr/>
      </dsp:nvSpPr>
      <dsp:spPr>
        <a:xfrm>
          <a:off x="464826" y="2031642"/>
          <a:ext cx="1354428" cy="1354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D57EF-90E7-45AA-BE8C-557D21A95E03}">
      <dsp:nvSpPr>
        <dsp:cNvPr id="0" name=""/>
        <dsp:cNvSpPr/>
      </dsp:nvSpPr>
      <dsp:spPr>
        <a:xfrm>
          <a:off x="751978" y="3792399"/>
          <a:ext cx="7389573" cy="1083542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06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   我们将不断拓宽团队技术栈，以做代学，进一步学习并应用风格迁移等相关技术，让虚拟助教更友好、更高效、更可靠，让</a:t>
          </a:r>
          <a:r>
            <a:rPr lang="en-US" altLang="en-US" sz="1800" b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r>
            <a:rPr lang="zh-CN" altLang="en-US" sz="1800" b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赋能教育新篇章，实现论文智能批改，精准提升！</a:t>
          </a:r>
          <a:endParaRPr lang="zh-CN" altLang="en-US" sz="1800" kern="1200" dirty="0"/>
        </a:p>
      </dsp:txBody>
      <dsp:txXfrm>
        <a:off x="751978" y="3792399"/>
        <a:ext cx="7389573" cy="1083542"/>
      </dsp:txXfrm>
    </dsp:sp>
    <dsp:sp modelId="{707B803B-2569-462E-AD4F-66D1DBBE9961}">
      <dsp:nvSpPr>
        <dsp:cNvPr id="0" name=""/>
        <dsp:cNvSpPr/>
      </dsp:nvSpPr>
      <dsp:spPr>
        <a:xfrm>
          <a:off x="74764" y="3656956"/>
          <a:ext cx="1354428" cy="1354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65485-982E-4FB8-887F-12348991A44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0E52F-EC2B-48D1-9BED-50978C5A6B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707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尊敬的评委老师好！我们是华中科技大学的</a:t>
            </a:r>
            <a:r>
              <a:rPr lang="en-US" altLang="zh-CN" sz="12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GrammarGPT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团队，我们的项目是基于大语言模型的文本智能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纠错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系统。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针对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刚刚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所说的数据集自动生成流水线，我们主要将其分为两部分。第一部分遵循预先收集好的病句模版，调用文心一言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4.0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生成约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5000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条数据。第二部分则依据近义词库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synonym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对模版句子进行命名实体识别，将数据进行上下文无关的数据扩充。最终将这两部分混合打乱后得到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10000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余条训练数据。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8529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除了数据本身，模型的特点也是需要重点考虑的因素。我们针对不同下游任务选取了多种合适的模型，并将其部署在系统中。例如：对于文本纠错，我们尝试了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ChatGLM-6B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Phoenix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等模型。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2444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以文本纠错模型（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Phoenix-inst-chat-7B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）为例，我们前往武汉通达信公司完成了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A100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显卡下的全参数微调。测试表明模型仅需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4-6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小时即可收敛，并在多个学术界通用测试集上达到接近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SOTA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的性能，例如在</a:t>
            </a:r>
            <a:r>
              <a:rPr lang="en-US" altLang="zh-CN" sz="12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NaCGEC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F0.5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值达到了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47.99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，文本检错、纠错的精度高达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60%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以上。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1959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我想介绍一下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系统开发的相关细节。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7762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本系统以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应用的形式实现，采用前后端分离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架构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。我们的大模型部署在云服务器上，并以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调用的方式为后端提供服务。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433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我们系统的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前后端分别使用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了</a:t>
            </a:r>
            <a:r>
              <a:rPr lang="en-US" altLang="zh-CN" sz="12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框架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。其中前端充分考虑了用户使用体验，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在首页和帮助模块中放置了</a:t>
            </a:r>
            <a:r>
              <a:rPr lang="zh-CN" altLang="zh-CN" sz="12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使用说明书</a:t>
            </a:r>
            <a:r>
              <a:rPr lang="zh-CN" altLang="en-US" sz="12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（本地部署指南）</a:t>
            </a:r>
            <a:r>
              <a:rPr lang="zh-CN" altLang="zh-CN" sz="12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各项功能的快捷入口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，界面简洁易懂；后端则主要负责接收并维护用户信息（包括用户上传的文件）。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系统的核心功能模块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即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文本纠错模型分为三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部分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其中提示词生成模块会根据后端传入的句子生成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prompt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；然后，大模型推理模块会进行推理，分析句子的语病类型，并输出修改后的正确句子；最后，修改意见生成模块会生成格式化的修改意见。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最后我想提出一些对项目未来的展望。</a:t>
            </a:r>
          </a:p>
        </p:txBody>
      </p:sp>
    </p:spTree>
    <p:extLst>
      <p:ext uri="{BB962C8B-B14F-4D97-AF65-F5344CB8AC3E}">
        <p14:creationId xmlns:p14="http://schemas.microsoft.com/office/powerpoint/2010/main" val="758325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后续，我们将通过提高纠错准确度、引入专业术语知识库、提供风格迁移等功能进一步完善本项目，从而拓展项目的应用面。</a:t>
            </a:r>
          </a:p>
        </p:txBody>
      </p:sp>
    </p:spTree>
    <p:extLst>
      <p:ext uri="{BB962C8B-B14F-4D97-AF65-F5344CB8AC3E}">
        <p14:creationId xmlns:p14="http://schemas.microsoft.com/office/powerpoint/2010/main" val="1544790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下面，请观看我们的项目演示视频。</a:t>
            </a:r>
          </a:p>
        </p:txBody>
      </p:sp>
    </p:spTree>
    <p:extLst>
      <p:ext uri="{BB962C8B-B14F-4D97-AF65-F5344CB8AC3E}">
        <p14:creationId xmlns:p14="http://schemas.microsoft.com/office/powerpoint/2010/main" val="1170367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我们的答辩主要分为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五个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部分。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301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以上就是我们的答辩，我们相信</a:t>
            </a:r>
            <a:r>
              <a:rPr lang="en-US" altLang="zh-CN" sz="12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GrammarGPT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能推动赋能教育行业，加快论文产出效率。感谢各位评委老师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81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第一部分是项目概述与应用价值。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411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当前，国际学术圈发表中文学术论文的产量日益增加，但作者很容易遇到拼写和语法错误，用人工识别费时费力。目前市面上常见的文本纠错工具包括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微软开发的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金山公司开发的</a:t>
            </a:r>
            <a:r>
              <a:rPr lang="en-US" altLang="zh-CN" sz="12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wps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以及百度</a:t>
            </a:r>
            <a:r>
              <a:rPr lang="en-US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大脑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等，但其共同的缺点在于上下文理解能力弱、识别语病困难，并且在学术论文领域改错表现欠佳。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57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由于中文语言本身的特殊性，用户经常会面临搭配不当、不合逻辑、结构混乱、成分残缺、语序不当、成分冗余等复杂语病类型，这也是我们项目需要解决的重要问题。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以上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痛点，我们以大语言模型为核心，面向学术论文的智能修正构建了一套高性能智能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纠错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系统。本项目在多个方面均有创新性突破，在系统上，开发了首个专门针对学术类文本的智能批改系统；在数据集上，我们构造了大规模中文语病数据集，并设计了全自动的中文病句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改句训练数据流水线；在模型上，我们尝试了多种微调手段并部署了多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大模型，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也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开发了一个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应用，项目已获得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一项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国家软件著作权。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424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我们深入调研了当前目标用户的需求。在用户角度，我们提供了注册账号、文件管理、一键改错、用户帮助等功能。在智能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纠错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角度，我们实现了文本内容解析、实时编辑与错误标注、中文拼写与语法错误识别、上下文语义感知等强大的技术能力。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94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由于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本</a:t>
            </a: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项目是通过微调大模型实现的，因此训练数据的质量对最终效果影响巨大。下面我会介绍项目的数据构建与模型微调。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621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数据集方面，我们设计了一个自动化生成大规模的中文病句数据集的流水线算法，具体方法后续会进一步介绍。除了使用该方法构造数据，我们还挖掘了多种额外的领域业务数据来源，包括：用户输入系统的历史文件、中国知网等数据库以及互联网高质量数据集等。可见我们项目的数据来源广泛，丰富度较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51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40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52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09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05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48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26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6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7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2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34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96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58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7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3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8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8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13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96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9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3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2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7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75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03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94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28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6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27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89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67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8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35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85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0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96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42489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93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4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2024/9/22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9688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2024/9/22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0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74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21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72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7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3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63BD3-42B5-4D5B-869B-B5BBC4FEEBE2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99757-D0F1-46B0-B98F-7BA63D54FA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655" r:id="rId4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79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microsoft.com/office/2007/relationships/hdphoto" Target="../media/hdphoto1.wdp"/><Relationship Id="rId4" Type="http://schemas.openxmlformats.org/officeDocument/2006/relationships/tags" Target="../tags/tag5.xml"/><Relationship Id="rId9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1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microsoft.com/office/2007/relationships/hdphoto" Target="../media/hdphoto1.wdp"/><Relationship Id="rId4" Type="http://schemas.openxmlformats.org/officeDocument/2006/relationships/tags" Target="../tags/tag11.xml"/><Relationship Id="rId9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A-文本框 8"/>
          <p:cNvSpPr txBox="1"/>
          <p:nvPr>
            <p:custDataLst>
              <p:tags r:id="rId1"/>
            </p:custDataLst>
          </p:nvPr>
        </p:nvSpPr>
        <p:spPr>
          <a:xfrm>
            <a:off x="1913860" y="2284085"/>
            <a:ext cx="8314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itchFamily="2" charset="-122"/>
                <a:ea typeface="字魂35号-经典雅黑" pitchFamily="2" charset="-122"/>
                <a:sym typeface="Arial"/>
              </a:rPr>
              <a:t>GrammarGPT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itchFamily="2" charset="-122"/>
                <a:ea typeface="字魂35号-经典雅黑" pitchFamily="2" charset="-122"/>
                <a:sym typeface="Arial"/>
              </a:rPr>
              <a:t>：基于大语言模型的文本智能纠错系统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35号-经典雅黑" pitchFamily="2" charset="-122"/>
              <a:ea typeface="字魂35号-经典雅黑" pitchFamily="2" charset="-122"/>
              <a:sym typeface="Arial"/>
            </a:endParaRPr>
          </a:p>
        </p:txBody>
      </p:sp>
      <p:sp>
        <p:nvSpPr>
          <p:cNvPr id="12" name="PA-平行四边形 11"/>
          <p:cNvSpPr/>
          <p:nvPr>
            <p:custDataLst>
              <p:tags r:id="rId2"/>
            </p:custDataLst>
          </p:nvPr>
        </p:nvSpPr>
        <p:spPr>
          <a:xfrm>
            <a:off x="3316219" y="1697900"/>
            <a:ext cx="1938578" cy="45719"/>
          </a:xfrm>
          <a:prstGeom prst="parallelogram">
            <a:avLst>
              <a:gd name="adj" fmla="val 33526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14" name="PA-平行四边形 13"/>
          <p:cNvSpPr/>
          <p:nvPr>
            <p:custDataLst>
              <p:tags r:id="rId3"/>
            </p:custDataLst>
          </p:nvPr>
        </p:nvSpPr>
        <p:spPr>
          <a:xfrm>
            <a:off x="1975522" y="4148611"/>
            <a:ext cx="2043115" cy="36000"/>
          </a:xfrm>
          <a:prstGeom prst="parallelogram">
            <a:avLst>
              <a:gd name="adj" fmla="val 33526"/>
            </a:avLst>
          </a:prstGeom>
          <a:gradFill flip="none" rotWithShape="1">
            <a:gsLst>
              <a:gs pos="0">
                <a:srgbClr val="2EF4FE">
                  <a:alpha val="0"/>
                </a:srgbClr>
              </a:gs>
              <a:gs pos="100000">
                <a:srgbClr val="2EF4FE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PA-平行四边形 16"/>
          <p:cNvSpPr/>
          <p:nvPr>
            <p:custDataLst>
              <p:tags r:id="rId4"/>
            </p:custDataLst>
          </p:nvPr>
        </p:nvSpPr>
        <p:spPr>
          <a:xfrm>
            <a:off x="5296139" y="4002934"/>
            <a:ext cx="3138332" cy="45719"/>
          </a:xfrm>
          <a:prstGeom prst="parallelogram">
            <a:avLst>
              <a:gd name="adj" fmla="val 33526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PA-平行四边形 17"/>
          <p:cNvSpPr/>
          <p:nvPr>
            <p:custDataLst>
              <p:tags r:id="rId5"/>
            </p:custDataLst>
          </p:nvPr>
        </p:nvSpPr>
        <p:spPr>
          <a:xfrm>
            <a:off x="9205281" y="3016901"/>
            <a:ext cx="1194157" cy="45719"/>
          </a:xfrm>
          <a:prstGeom prst="parallelogram">
            <a:avLst>
              <a:gd name="adj" fmla="val 33526"/>
            </a:avLst>
          </a:prstGeom>
          <a:gradFill flip="none" rotWithShape="1">
            <a:gsLst>
              <a:gs pos="0">
                <a:srgbClr val="2EF4FE">
                  <a:alpha val="0"/>
                </a:srgbClr>
              </a:gs>
              <a:gs pos="100000">
                <a:srgbClr val="2EF4FE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" name="PA-平行四边形 18"/>
          <p:cNvSpPr/>
          <p:nvPr>
            <p:custDataLst>
              <p:tags r:id="rId6"/>
            </p:custDataLst>
          </p:nvPr>
        </p:nvSpPr>
        <p:spPr>
          <a:xfrm>
            <a:off x="8787825" y="1784043"/>
            <a:ext cx="1194157" cy="36000"/>
          </a:xfrm>
          <a:prstGeom prst="parallelogram">
            <a:avLst>
              <a:gd name="adj" fmla="val 33526"/>
            </a:avLst>
          </a:prstGeom>
          <a:gradFill flip="none" rotWithShape="1">
            <a:gsLst>
              <a:gs pos="0">
                <a:srgbClr val="2EF4FE">
                  <a:alpha val="0"/>
                </a:srgbClr>
              </a:gs>
              <a:gs pos="100000">
                <a:srgbClr val="2EF4FE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31319" y="4335296"/>
            <a:ext cx="6329361" cy="1745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团队编号：</a:t>
            </a:r>
            <a:r>
              <a:rPr lang="en-US" altLang="zh-CN" sz="20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2024010535</a:t>
            </a:r>
            <a:endParaRPr lang="en-US" altLang="zh-CN" sz="1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团队成员：李嘉鹏、崔昊阳、王颖彬、李廷方、邱琳</a:t>
            </a:r>
            <a:endParaRPr lang="en-US" altLang="zh-CN" sz="20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</a:pPr>
            <a:endParaRPr lang="en-US" altLang="zh-CN" sz="1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华中科技大学</a:t>
            </a:r>
            <a:endParaRPr lang="en-US" altLang="zh-CN" sz="20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3" name="Shape 206"/>
          <p:cNvSpPr>
            <a:spLocks noChangeArrowheads="1"/>
          </p:cNvSpPr>
          <p:nvPr/>
        </p:nvSpPr>
        <p:spPr bwMode="auto">
          <a:xfrm>
            <a:off x="1748414" y="2295799"/>
            <a:ext cx="254000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4" name="Shape 207"/>
          <p:cNvSpPr>
            <a:spLocks noChangeArrowheads="1"/>
          </p:cNvSpPr>
          <p:nvPr/>
        </p:nvSpPr>
        <p:spPr bwMode="auto">
          <a:xfrm rot="10800000">
            <a:off x="10144709" y="2295799"/>
            <a:ext cx="256116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6" name="Shape 208"/>
          <p:cNvSpPr>
            <a:spLocks noChangeShapeType="1"/>
          </p:cNvSpPr>
          <p:nvPr/>
        </p:nvSpPr>
        <p:spPr bwMode="auto">
          <a:xfrm flipV="1">
            <a:off x="10769125" y="2376232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7" name="Shape 209"/>
          <p:cNvSpPr>
            <a:spLocks noChangeShapeType="1"/>
          </p:cNvSpPr>
          <p:nvPr/>
        </p:nvSpPr>
        <p:spPr bwMode="auto">
          <a:xfrm flipV="1">
            <a:off x="11137425" y="2524399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8" name="Shape 210"/>
          <p:cNvSpPr>
            <a:spLocks noChangeShapeType="1"/>
          </p:cNvSpPr>
          <p:nvPr/>
        </p:nvSpPr>
        <p:spPr bwMode="auto">
          <a:xfrm flipV="1">
            <a:off x="1426280" y="2376232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9" name="Shape 211"/>
          <p:cNvSpPr>
            <a:spLocks noChangeShapeType="1"/>
          </p:cNvSpPr>
          <p:nvPr/>
        </p:nvSpPr>
        <p:spPr bwMode="auto">
          <a:xfrm flipV="1">
            <a:off x="1034697" y="2524399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D49A89-70AC-CFF4-18CA-95B26A5F5094}"/>
              </a:ext>
            </a:extLst>
          </p:cNvPr>
          <p:cNvSpPr txBox="1"/>
          <p:nvPr/>
        </p:nvSpPr>
        <p:spPr>
          <a:xfrm>
            <a:off x="413173" y="502337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年第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届中国大学生计算机设计大赛   人工智能应用   人工智能实践赛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"/>
                            </p:stCondLst>
                            <p:childTnLst>
                              <p:par>
                                <p:cTn id="5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" accel="100000" fill="hold">
                                          <p:stCondLst>
                                            <p:cond delay="9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4" grpId="0" animBg="1"/>
      <p:bldP spid="17" grpId="0" animBg="1"/>
      <p:bldP spid="21" grpId="0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数据构建与模型微调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9F13B2-CC7E-15F8-C31E-8F8CB1083728}"/>
              </a:ext>
            </a:extLst>
          </p:cNvPr>
          <p:cNvSpPr txBox="1"/>
          <p:nvPr/>
        </p:nvSpPr>
        <p:spPr>
          <a:xfrm>
            <a:off x="473239" y="1146313"/>
            <a:ext cx="11241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数据集构建</a:t>
            </a:r>
            <a:endParaRPr lang="en-US" altLang="zh-CN" sz="2400" b="1" dirty="0"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/>
            <a:endParaRPr lang="en-US" altLang="zh-CN" sz="2400" b="1" kern="100" dirty="0">
              <a:latin typeface="宋体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5E0CF4-7829-D306-D492-311FD47DB49B}"/>
              </a:ext>
            </a:extLst>
          </p:cNvPr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8F51203-7453-DEA4-95DE-F8CD32D965EB}"/>
              </a:ext>
            </a:extLst>
          </p:cNvPr>
          <p:cNvSpPr txBox="1"/>
          <p:nvPr/>
        </p:nvSpPr>
        <p:spPr>
          <a:xfrm>
            <a:off x="568211" y="1953491"/>
            <a:ext cx="50428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遵循病句模版</a:t>
            </a:r>
            <a:endParaRPr lang="en-US" altLang="zh-CN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kern="1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从百度千帆大模型平台调用文心大模型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ERNIE 4.0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的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API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接口，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生成遵循模板的病句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改句对约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5000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条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9FAACB1-CB0B-CFB8-15E1-5A3DA2C908B9}"/>
              </a:ext>
            </a:extLst>
          </p:cNvPr>
          <p:cNvCxnSpPr>
            <a:cxnSpLocks/>
          </p:cNvCxnSpPr>
          <p:nvPr/>
        </p:nvCxnSpPr>
        <p:spPr>
          <a:xfrm>
            <a:off x="5979623" y="1512916"/>
            <a:ext cx="0" cy="48961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80E58DF-19CC-F4AE-81BC-A06463249469}"/>
              </a:ext>
            </a:extLst>
          </p:cNvPr>
          <p:cNvSpPr txBox="1"/>
          <p:nvPr/>
        </p:nvSpPr>
        <p:spPr>
          <a:xfrm>
            <a:off x="6298116" y="1676492"/>
            <a:ext cx="50428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不遵循病句模版</a:t>
            </a:r>
            <a:endParaRPr lang="en-US" altLang="zh-CN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kern="1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使用近义词库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Synonym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，将数据进行上下文无关的数据扩充。</a:t>
            </a:r>
            <a:endParaRPr lang="en-US" altLang="zh-CN" sz="1800" kern="1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针对每一条病句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改句对，利用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Synonym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进行命名实体识别（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NER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）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1">
            <a:extLst>
              <a:ext uri="{FF2B5EF4-FFF2-40B4-BE49-F238E27FC236}">
                <a16:creationId xmlns:a16="http://schemas.microsoft.com/office/drawing/2014/main" id="{C1D69124-FB61-122C-B1A1-B349F139F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27" y="3773402"/>
            <a:ext cx="3173647" cy="2221849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1AB3317-5CD7-78DE-D890-A2204507F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02931"/>
              </p:ext>
            </p:extLst>
          </p:nvPr>
        </p:nvGraphicFramePr>
        <p:xfrm>
          <a:off x="6431454" y="3611848"/>
          <a:ext cx="5283468" cy="2560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83468">
                  <a:extLst>
                    <a:ext uri="{9D8B030D-6E8A-4147-A177-3AD203B41FA5}">
                      <a16:colId xmlns:a16="http://schemas.microsoft.com/office/drawing/2014/main" val="7986809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6670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原始数据集原句：</a:t>
                      </a:r>
                      <a:r>
                        <a:rPr lang="en-US" sz="1200" kern="100" dirty="0">
                          <a:effectLst/>
                        </a:rPr>
                        <a:t>2017</a:t>
                      </a:r>
                      <a:r>
                        <a:rPr lang="zh-CN" sz="1200" kern="100" dirty="0">
                          <a:effectLst/>
                        </a:rPr>
                        <a:t>年《财富》全球论坛自宣布落户</a:t>
                      </a:r>
                      <a:r>
                        <a:rPr lang="zh-CN" sz="1200" u="sng" kern="100" dirty="0">
                          <a:effectLst/>
                        </a:rPr>
                        <a:t>中国</a:t>
                      </a:r>
                      <a:r>
                        <a:rPr lang="zh-CN" sz="1200" kern="100" dirty="0">
                          <a:effectLst/>
                        </a:rPr>
                        <a:t>以来，《财富》杂志将目光聚焦在</a:t>
                      </a:r>
                      <a:r>
                        <a:rPr lang="zh-CN" sz="1200" u="sng" kern="100" dirty="0">
                          <a:effectLst/>
                        </a:rPr>
                        <a:t>中国</a:t>
                      </a:r>
                      <a:r>
                        <a:rPr lang="zh-CN" sz="1200" kern="100" dirty="0">
                          <a:effectLst/>
                        </a:rPr>
                        <a:t>，以财富为媒，向世界展示一个充满底蕴又创新进取的</a:t>
                      </a:r>
                      <a:r>
                        <a:rPr lang="zh-CN" sz="1200" u="sng" kern="100" dirty="0">
                          <a:effectLst/>
                        </a:rPr>
                        <a:t>中国</a:t>
                      </a:r>
                      <a:r>
                        <a:rPr lang="zh-CN" sz="1200" kern="100" dirty="0">
                          <a:effectLst/>
                        </a:rPr>
                        <a:t>。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6172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>
                          <a:effectLst/>
                        </a:rPr>
                        <a:t>原始数据集改句：自</a:t>
                      </a:r>
                      <a:r>
                        <a:rPr lang="en-US" sz="1200" kern="100">
                          <a:effectLst/>
                        </a:rPr>
                        <a:t>2017</a:t>
                      </a:r>
                      <a:r>
                        <a:rPr lang="zh-CN" sz="1200" kern="100">
                          <a:effectLst/>
                        </a:rPr>
                        <a:t>年《财富》全球论坛宣布落户</a:t>
                      </a:r>
                      <a:r>
                        <a:rPr lang="zh-CN" sz="1200" u="sng" kern="100">
                          <a:effectLst/>
                        </a:rPr>
                        <a:t>中国</a:t>
                      </a:r>
                      <a:r>
                        <a:rPr lang="zh-CN" sz="1200" kern="100">
                          <a:effectLst/>
                        </a:rPr>
                        <a:t>以来，《财富》杂志将目光聚焦在</a:t>
                      </a:r>
                      <a:r>
                        <a:rPr lang="zh-CN" sz="1200" u="sng" kern="100">
                          <a:effectLst/>
                        </a:rPr>
                        <a:t>中国</a:t>
                      </a:r>
                      <a:r>
                        <a:rPr lang="zh-CN" sz="1200" kern="100">
                          <a:effectLst/>
                        </a:rPr>
                        <a:t>，以财富为媒，向世界展示一个充满底蕴又创新进取的</a:t>
                      </a:r>
                      <a:r>
                        <a:rPr lang="zh-CN" sz="1200" u="sng" kern="100">
                          <a:effectLst/>
                        </a:rPr>
                        <a:t>中国</a:t>
                      </a:r>
                      <a:r>
                        <a:rPr lang="zh-CN" sz="1200" kern="100">
                          <a:effectLst/>
                        </a:rPr>
                        <a:t>。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0915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Synonym</a:t>
                      </a:r>
                      <a:r>
                        <a:rPr lang="zh-CN" sz="1200" kern="100" dirty="0">
                          <a:effectLst/>
                        </a:rPr>
                        <a:t>构造后新的原句：</a:t>
                      </a:r>
                      <a:r>
                        <a:rPr lang="en-US" sz="1200" kern="100" dirty="0">
                          <a:effectLst/>
                        </a:rPr>
                        <a:t>2017</a:t>
                      </a:r>
                      <a:r>
                        <a:rPr lang="zh-CN" sz="1200" kern="100" dirty="0">
                          <a:effectLst/>
                        </a:rPr>
                        <a:t>年《财富》全球论坛自宣布落户</a:t>
                      </a:r>
                      <a:r>
                        <a:rPr lang="zh-CN" sz="1200" u="sng" kern="100" dirty="0">
                          <a:effectLst/>
                        </a:rPr>
                        <a:t>东京</a:t>
                      </a:r>
                      <a:r>
                        <a:rPr lang="zh-CN" sz="1200" kern="100" dirty="0">
                          <a:effectLst/>
                        </a:rPr>
                        <a:t>以来，《财富》杂志将目光聚焦在</a:t>
                      </a:r>
                      <a:r>
                        <a:rPr lang="zh-CN" sz="1200" u="sng" kern="100" dirty="0">
                          <a:effectLst/>
                        </a:rPr>
                        <a:t>东京</a:t>
                      </a:r>
                      <a:r>
                        <a:rPr lang="zh-CN" sz="1200" kern="100" dirty="0">
                          <a:effectLst/>
                        </a:rPr>
                        <a:t>，以财富为媒，向世界展示一个充满底蕴又创新进取的</a:t>
                      </a:r>
                      <a:r>
                        <a:rPr lang="zh-CN" sz="1200" u="sng" kern="100" dirty="0">
                          <a:effectLst/>
                        </a:rPr>
                        <a:t>东京</a:t>
                      </a:r>
                      <a:r>
                        <a:rPr lang="zh-CN" sz="1200" kern="100" dirty="0">
                          <a:effectLst/>
                        </a:rPr>
                        <a:t>。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1568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</a:rPr>
                        <a:t>Synonym</a:t>
                      </a:r>
                      <a:r>
                        <a:rPr lang="zh-CN" sz="1200" kern="100">
                          <a:effectLst/>
                        </a:rPr>
                        <a:t>构造后新的改句：自</a:t>
                      </a:r>
                      <a:r>
                        <a:rPr lang="en-US" sz="1200" kern="100">
                          <a:effectLst/>
                        </a:rPr>
                        <a:t>2017</a:t>
                      </a:r>
                      <a:r>
                        <a:rPr lang="zh-CN" sz="1200" kern="100">
                          <a:effectLst/>
                        </a:rPr>
                        <a:t>年《财富》全球论坛宣布落户</a:t>
                      </a:r>
                      <a:r>
                        <a:rPr lang="zh-CN" sz="1200" u="sng" kern="100">
                          <a:effectLst/>
                        </a:rPr>
                        <a:t>东京</a:t>
                      </a:r>
                      <a:r>
                        <a:rPr lang="zh-CN" sz="1200" kern="100">
                          <a:effectLst/>
                        </a:rPr>
                        <a:t>以来，《财富》杂志将目光聚焦在</a:t>
                      </a:r>
                      <a:r>
                        <a:rPr lang="zh-CN" sz="1200" u="sng" kern="100">
                          <a:effectLst/>
                        </a:rPr>
                        <a:t>东京</a:t>
                      </a:r>
                      <a:r>
                        <a:rPr lang="zh-CN" sz="1200" kern="100">
                          <a:effectLst/>
                        </a:rPr>
                        <a:t>，以财富为媒，向世界展示一个充满底蕴又创新进取的</a:t>
                      </a:r>
                      <a:r>
                        <a:rPr lang="zh-CN" sz="1200" u="sng" kern="100">
                          <a:effectLst/>
                        </a:rPr>
                        <a:t>东京</a:t>
                      </a:r>
                      <a:r>
                        <a:rPr lang="zh-CN" sz="1200" kern="100">
                          <a:effectLst/>
                        </a:rPr>
                        <a:t>。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1772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【例</a:t>
                      </a:r>
                      <a:r>
                        <a:rPr lang="en-US" sz="1200" kern="100" dirty="0">
                          <a:effectLst/>
                        </a:rPr>
                        <a:t>2</a:t>
                      </a:r>
                      <a:r>
                        <a:rPr lang="zh-CN" sz="1200" kern="100" dirty="0">
                          <a:effectLst/>
                        </a:rPr>
                        <a:t>】原始数据集原句：这次再版的长篇小说的作者都是很有名气的，如</a:t>
                      </a:r>
                      <a:r>
                        <a:rPr lang="zh-CN" sz="1200" u="sng" kern="100" dirty="0">
                          <a:effectLst/>
                        </a:rPr>
                        <a:t>陈忠实</a:t>
                      </a:r>
                      <a:r>
                        <a:rPr lang="zh-CN" sz="1200" kern="100" dirty="0">
                          <a:effectLst/>
                        </a:rPr>
                        <a:t>的《白鹿原》，</a:t>
                      </a:r>
                      <a:r>
                        <a:rPr lang="zh-CN" sz="1200" u="sng" kern="100" dirty="0">
                          <a:effectLst/>
                        </a:rPr>
                        <a:t>路遥</a:t>
                      </a:r>
                      <a:r>
                        <a:rPr lang="zh-CN" sz="1200" kern="100" dirty="0">
                          <a:effectLst/>
                        </a:rPr>
                        <a:t>的《平凡的世界》，</a:t>
                      </a:r>
                      <a:r>
                        <a:rPr lang="zh-CN" sz="1200" u="sng" kern="100" dirty="0">
                          <a:effectLst/>
                        </a:rPr>
                        <a:t>莫言</a:t>
                      </a:r>
                      <a:r>
                        <a:rPr lang="zh-CN" sz="1200" kern="100" dirty="0">
                          <a:effectLst/>
                        </a:rPr>
                        <a:t>的《透明的红萝卜》。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0447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51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数据构建与模型微调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9F13B2-CC7E-15F8-C31E-8F8CB1083728}"/>
              </a:ext>
            </a:extLst>
          </p:cNvPr>
          <p:cNvSpPr txBox="1"/>
          <p:nvPr/>
        </p:nvSpPr>
        <p:spPr>
          <a:xfrm>
            <a:off x="473239" y="1146313"/>
            <a:ext cx="11241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模型微调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5E0CF4-7829-D306-D492-311FD47DB49B}"/>
              </a:ext>
            </a:extLst>
          </p:cNvPr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04D1730-24A4-D26C-65D3-0FC6C432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75" y="1898650"/>
            <a:ext cx="6120130" cy="1530350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75F6CFB7-B07E-82EF-498A-EFFEF199F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03552"/>
              </p:ext>
            </p:extLst>
          </p:nvPr>
        </p:nvGraphicFramePr>
        <p:xfrm>
          <a:off x="2138540" y="3828627"/>
          <a:ext cx="8128000" cy="15566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37469">
                  <a:extLst>
                    <a:ext uri="{9D8B030D-6E8A-4147-A177-3AD203B41FA5}">
                      <a16:colId xmlns:a16="http://schemas.microsoft.com/office/drawing/2014/main" val="3858844738"/>
                    </a:ext>
                  </a:extLst>
                </a:gridCol>
                <a:gridCol w="3790531">
                  <a:extLst>
                    <a:ext uri="{9D8B030D-6E8A-4147-A177-3AD203B41FA5}">
                      <a16:colId xmlns:a16="http://schemas.microsoft.com/office/drawing/2014/main" val="3609033469"/>
                    </a:ext>
                  </a:extLst>
                </a:gridCol>
              </a:tblGrid>
              <a:tr h="44411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ChatGLM-6B</a:t>
                      </a:r>
                      <a:r>
                        <a:rPr lang="zh-CN" altLang="zh-CN" sz="18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Phoenix-inst-chat-7b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全参数微调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，文本纠错的基座模型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InternLM-chat-20b-sft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段落逻辑分析与上下文理解任务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36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ERNIE 4.0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自动构建训练数据集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87992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E5FB6619-3CF3-0F5A-789C-6E4A08ADA911}"/>
              </a:ext>
            </a:extLst>
          </p:cNvPr>
          <p:cNvSpPr txBox="1"/>
          <p:nvPr/>
        </p:nvSpPr>
        <p:spPr>
          <a:xfrm>
            <a:off x="3109385" y="5711687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尝试部署多种大模型，并根据其特征应用于不同的下游任务</a:t>
            </a:r>
          </a:p>
        </p:txBody>
      </p:sp>
    </p:spTree>
    <p:extLst>
      <p:ext uri="{BB962C8B-B14F-4D97-AF65-F5344CB8AC3E}">
        <p14:creationId xmlns:p14="http://schemas.microsoft.com/office/powerpoint/2010/main" val="192505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数据构建与模型微调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9F13B2-CC7E-15F8-C31E-8F8CB1083728}"/>
              </a:ext>
            </a:extLst>
          </p:cNvPr>
          <p:cNvSpPr txBox="1"/>
          <p:nvPr/>
        </p:nvSpPr>
        <p:spPr>
          <a:xfrm>
            <a:off x="473239" y="1146313"/>
            <a:ext cx="11241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模型微调</a:t>
            </a:r>
            <a:r>
              <a:rPr lang="zh-CN" altLang="en-US" sz="24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Phoenix-inst-chat-7b</a:t>
            </a:r>
            <a:r>
              <a:rPr lang="zh-CN" altLang="en-US" sz="2400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微调效果）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5E0CF4-7829-D306-D492-311FD47DB49B}"/>
              </a:ext>
            </a:extLst>
          </p:cNvPr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5FB6619-3CF3-0F5A-789C-6E4A08ADA911}"/>
              </a:ext>
            </a:extLst>
          </p:cNvPr>
          <p:cNvSpPr txBox="1"/>
          <p:nvPr/>
        </p:nvSpPr>
        <p:spPr>
          <a:xfrm>
            <a:off x="1972952" y="5596153"/>
            <a:ext cx="845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前往武汉通达信公司完成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NVIDIA A100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显卡下的全参数微调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在多个测试集上达到接近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SOTA</a:t>
            </a:r>
            <a:r>
              <a:rPr lang="zh-CN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的性能表现，智能检错、纠错的精度高达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92EF463-7DD8-72E8-E41E-664DFF2F91A2}"/>
              </a:ext>
            </a:extLst>
          </p:cNvPr>
          <p:cNvGrpSpPr/>
          <p:nvPr/>
        </p:nvGrpSpPr>
        <p:grpSpPr>
          <a:xfrm>
            <a:off x="587800" y="1704301"/>
            <a:ext cx="11029841" cy="3607950"/>
            <a:chOff x="587800" y="1704301"/>
            <a:chExt cx="11029841" cy="360795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A7E54A9-57E6-FBFD-3870-E7BD14C5D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" t="6261" r="7094" b="1895"/>
            <a:stretch/>
          </p:blipFill>
          <p:spPr>
            <a:xfrm>
              <a:off x="587800" y="1745932"/>
              <a:ext cx="4544181" cy="3428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28C73A1-3D8D-8061-29CC-6303595C5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2416" y="1737833"/>
              <a:ext cx="2081992" cy="172312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B3FF6A3-D90F-43FF-F2B0-1BB21B553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29"/>
            <a:stretch/>
          </p:blipFill>
          <p:spPr>
            <a:xfrm>
              <a:off x="5287351" y="1737833"/>
              <a:ext cx="2075065" cy="172025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867EE3F-EB50-2F70-A7B5-F3ECBED80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63"/>
            <a:stretch/>
          </p:blipFill>
          <p:spPr>
            <a:xfrm>
              <a:off x="9444408" y="1704301"/>
              <a:ext cx="2053748" cy="172312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3AF3BBD-BEF4-82E9-BABE-F94FEEDB1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7351" y="3607356"/>
              <a:ext cx="6330290" cy="17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63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670"/>
            <a:ext cx="12189611" cy="6858000"/>
          </a:xfrm>
          <a:prstGeom prst="rect">
            <a:avLst/>
          </a:prstGeom>
        </p:spPr>
      </p:pic>
      <p:sp>
        <p:nvSpPr>
          <p:cNvPr id="10" name="Shape 206"/>
          <p:cNvSpPr>
            <a:spLocks noChangeArrowheads="1"/>
          </p:cNvSpPr>
          <p:nvPr/>
        </p:nvSpPr>
        <p:spPr bwMode="auto">
          <a:xfrm>
            <a:off x="2948199" y="1711598"/>
            <a:ext cx="254000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1" name="Shape 207"/>
          <p:cNvSpPr>
            <a:spLocks noChangeArrowheads="1"/>
          </p:cNvSpPr>
          <p:nvPr/>
        </p:nvSpPr>
        <p:spPr bwMode="auto">
          <a:xfrm rot="10800000">
            <a:off x="9062826" y="1762398"/>
            <a:ext cx="256116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2" name="Shape 208"/>
          <p:cNvSpPr>
            <a:spLocks noChangeShapeType="1"/>
          </p:cNvSpPr>
          <p:nvPr/>
        </p:nvSpPr>
        <p:spPr bwMode="auto">
          <a:xfrm flipV="1">
            <a:off x="9687242" y="184283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3" name="Shape 209"/>
          <p:cNvSpPr>
            <a:spLocks noChangeShapeType="1"/>
          </p:cNvSpPr>
          <p:nvPr/>
        </p:nvSpPr>
        <p:spPr bwMode="auto">
          <a:xfrm flipV="1">
            <a:off x="10055542" y="199099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4" name="Shape 210"/>
          <p:cNvSpPr>
            <a:spLocks noChangeShapeType="1"/>
          </p:cNvSpPr>
          <p:nvPr/>
        </p:nvSpPr>
        <p:spPr bwMode="auto">
          <a:xfrm flipV="1">
            <a:off x="2556615" y="179203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5" name="Shape 211"/>
          <p:cNvSpPr>
            <a:spLocks noChangeShapeType="1"/>
          </p:cNvSpPr>
          <p:nvPr/>
        </p:nvSpPr>
        <p:spPr bwMode="auto">
          <a:xfrm flipV="1">
            <a:off x="2165032" y="194019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09484" y="3556000"/>
            <a:ext cx="2143762" cy="2143760"/>
            <a:chOff x="5009484" y="3556000"/>
            <a:chExt cx="2143762" cy="2143760"/>
          </a:xfrm>
        </p:grpSpPr>
        <p:grpSp>
          <p:nvGrpSpPr>
            <p:cNvPr id="3" name="组合 2"/>
            <p:cNvGrpSpPr/>
            <p:nvPr/>
          </p:nvGrpSpPr>
          <p:grpSpPr>
            <a:xfrm>
              <a:off x="5009484" y="3556000"/>
              <a:ext cx="2143762" cy="2143760"/>
              <a:chOff x="4568596" y="924798"/>
              <a:chExt cx="3229434" cy="3229432"/>
            </a:xfrm>
          </p:grpSpPr>
          <p:sp>
            <p:nvSpPr>
              <p:cNvPr id="16" name="Shape 98"/>
              <p:cNvSpPr>
                <a:spLocks noChangeArrowheads="1"/>
              </p:cNvSpPr>
              <p:nvPr/>
            </p:nvSpPr>
            <p:spPr bwMode="auto">
              <a:xfrm>
                <a:off x="4849671" y="1205873"/>
                <a:ext cx="2667284" cy="2667282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76200">
                <a:solidFill>
                  <a:srgbClr val="FFFFFF"/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" name="Shape 99"/>
              <p:cNvSpPr>
                <a:spLocks noChangeArrowheads="1"/>
              </p:cNvSpPr>
              <p:nvPr/>
            </p:nvSpPr>
            <p:spPr bwMode="auto">
              <a:xfrm>
                <a:off x="4568596" y="924798"/>
                <a:ext cx="3229434" cy="3229432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9525">
                <a:solidFill>
                  <a:srgbClr val="FFFFFF">
                    <a:alpha val="65097"/>
                  </a:srgbClr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18" name="Shape 105"/>
            <p:cNvSpPr/>
            <p:nvPr/>
          </p:nvSpPr>
          <p:spPr bwMode="auto">
            <a:xfrm>
              <a:off x="5480975" y="4237506"/>
              <a:ext cx="1282059" cy="1036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anchor="ctr">
              <a:spAutoFit/>
            </a:bodyPr>
            <a:lstStyle/>
            <a:p>
              <a:pPr algn="ctr" defTabSz="412115">
                <a:lnSpc>
                  <a:spcPct val="80000"/>
                </a:lnSpc>
                <a:defRPr/>
              </a:pPr>
              <a:r>
                <a:rPr lang="en-US" sz="8000" kern="0" cap="all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  <a:cs typeface="헤드라인A"/>
                  <a:sym typeface="Arial"/>
                </a:rPr>
                <a:t>3</a:t>
              </a:r>
              <a:endParaRPr sz="8000" kern="0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cs typeface="헤드라인A"/>
                <a:sym typeface="Arial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675359" y="1751240"/>
            <a:ext cx="4757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itchFamily="2" charset="-122"/>
                <a:ea typeface="字魂35号-经典雅黑" pitchFamily="2" charset="-122"/>
                <a:sym typeface="Arial"/>
              </a:rPr>
              <a:t>系统开发</a:t>
            </a:r>
          </a:p>
        </p:txBody>
      </p:sp>
    </p:spTree>
    <p:extLst>
      <p:ext uri="{BB962C8B-B14F-4D97-AF65-F5344CB8AC3E}">
        <p14:creationId xmlns:p14="http://schemas.microsoft.com/office/powerpoint/2010/main" val="39095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系统开发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9F13B2-CC7E-15F8-C31E-8F8CB1083728}"/>
              </a:ext>
            </a:extLst>
          </p:cNvPr>
          <p:cNvSpPr txBox="1"/>
          <p:nvPr/>
        </p:nvSpPr>
        <p:spPr>
          <a:xfrm>
            <a:off x="473239" y="1146313"/>
            <a:ext cx="11241683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系统结构</a:t>
            </a:r>
            <a:endParaRPr lang="en-US" altLang="zh-CN" sz="2400" b="1" dirty="0"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/>
            <a:endParaRPr lang="en-US" altLang="zh-CN" sz="1400" dirty="0"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本系统以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应用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的形式实现，采用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前后端分离架构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系统的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大语言模型部署在具有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NVIDIA GeForce RTX 3090 GPU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的运算服务器上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，并以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r>
              <a:rPr lang="zh-CN" altLang="zh-CN" sz="1800" b="1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调用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的方式为后端的其它部分提供服务。系统的其它部分</a:t>
            </a:r>
            <a:r>
              <a:rPr lang="zh-CN" altLang="en-US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前端应用部署在磁盘空间为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9.1 T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的存储服务器上。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Drawing 9" descr="图片">
            <a:extLst>
              <a:ext uri="{FF2B5EF4-FFF2-40B4-BE49-F238E27FC236}">
                <a16:creationId xmlns:a16="http://schemas.microsoft.com/office/drawing/2014/main" id="{8C401143-B06E-284B-756B-E89FE59F8827}"/>
              </a:ext>
            </a:extLst>
          </p:cNvPr>
          <p:cNvPicPr/>
          <p:nvPr/>
        </p:nvPicPr>
        <p:blipFill rotWithShape="1">
          <a:blip r:embed="rId3"/>
          <a:srcRect l="3371" t="12987" r="2903" b="9502"/>
          <a:stretch/>
        </p:blipFill>
        <p:spPr bwMode="auto">
          <a:xfrm>
            <a:off x="402359" y="4176071"/>
            <a:ext cx="7483451" cy="18273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48C99D4-1EB8-574A-0BF4-1DB06E284532}"/>
              </a:ext>
            </a:extLst>
          </p:cNvPr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  <p:pic>
        <p:nvPicPr>
          <p:cNvPr id="17" name="Picture" title="fig:"/>
          <p:cNvPicPr/>
          <p:nvPr/>
        </p:nvPicPr>
        <p:blipFill rotWithShape="1">
          <a:blip r:embed="rId4"/>
          <a:srcRect l="3516" t="6954" b="7333"/>
          <a:stretch/>
        </p:blipFill>
        <p:spPr bwMode="auto">
          <a:xfrm>
            <a:off x="7923579" y="4608920"/>
            <a:ext cx="3534604" cy="210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" descr="descript">
            <a:extLst>
              <a:ext uri="{FF2B5EF4-FFF2-40B4-BE49-F238E27FC236}">
                <a16:creationId xmlns:a16="http://schemas.microsoft.com/office/drawing/2014/main" id="{5D283221-B8E7-FDC5-D298-576134448997}"/>
              </a:ext>
            </a:extLst>
          </p:cNvPr>
          <p:cNvPicPr/>
          <p:nvPr/>
        </p:nvPicPr>
        <p:blipFill>
          <a:blip r:embed="rId5"/>
          <a:srcRect l="4578" t="9884" r="4647" b="9885"/>
          <a:stretch>
            <a:fillRect/>
          </a:stretch>
        </p:blipFill>
        <p:spPr>
          <a:xfrm>
            <a:off x="7973195" y="3045437"/>
            <a:ext cx="3461653" cy="1485999"/>
          </a:xfrm>
          <a:prstGeom prst="rect">
            <a:avLst/>
          </a:prstGeom>
          <a:ln>
            <a:noFill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CAAB20C-8073-51BE-F66C-FE02B550EBF7}"/>
              </a:ext>
            </a:extLst>
          </p:cNvPr>
          <p:cNvSpPr/>
          <p:nvPr/>
        </p:nvSpPr>
        <p:spPr>
          <a:xfrm>
            <a:off x="2413257" y="3329547"/>
            <a:ext cx="3461653" cy="471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系统组织结构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前后端架构</a:t>
            </a:r>
          </a:p>
        </p:txBody>
      </p:sp>
    </p:spTree>
    <p:extLst>
      <p:ext uri="{BB962C8B-B14F-4D97-AF65-F5344CB8AC3E}">
        <p14:creationId xmlns:p14="http://schemas.microsoft.com/office/powerpoint/2010/main" val="262083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>
                <a:solidFill>
                  <a:srgbClr val="041969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系统开发</a:t>
            </a:r>
            <a:endParaRPr lang="zh-CN" altLang="en-US" dirty="0">
              <a:solidFill>
                <a:srgbClr val="041969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73240" y="1146313"/>
            <a:ext cx="10743400" cy="159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前后端</a:t>
            </a:r>
            <a:endParaRPr lang="en-US" altLang="zh-CN" sz="2400" b="1" dirty="0"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indent="2667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前端主要由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Vue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框架、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node.js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环境和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TypeScript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包括首页模块、帮助模块和用户操作模块</a:t>
            </a:r>
            <a:r>
              <a:rPr lang="zh-CN" altLang="en-US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后端主要由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框架和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主要包括数据库模块、前端信息接收模块和模型调用模块</a:t>
            </a:r>
            <a:r>
              <a:rPr lang="zh-CN" altLang="en-US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82059" y="2907876"/>
            <a:ext cx="11027881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90245B4-5212-B469-B6B1-3D24A0ADBC58}"/>
              </a:ext>
            </a:extLst>
          </p:cNvPr>
          <p:cNvGrpSpPr/>
          <p:nvPr/>
        </p:nvGrpSpPr>
        <p:grpSpPr>
          <a:xfrm>
            <a:off x="582059" y="3149561"/>
            <a:ext cx="5343820" cy="3041098"/>
            <a:chOff x="473710" y="3202305"/>
            <a:chExt cx="5772150" cy="3284855"/>
          </a:xfrm>
        </p:grpSpPr>
        <p:sp>
          <p:nvSpPr>
            <p:cNvPr id="76" name="Freeform 48"/>
            <p:cNvSpPr/>
            <p:nvPr/>
          </p:nvSpPr>
          <p:spPr bwMode="auto">
            <a:xfrm>
              <a:off x="660400" y="3202305"/>
              <a:ext cx="5361305" cy="310134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43" tIns="48223" rIns="96443" bIns="48223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640080" indent="-1828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1282700" indent="-3683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925955" indent="-55435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2568575" indent="-73977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id-ID" sz="200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C1C21EA-EAD6-E424-3275-88A232F3AE1F}"/>
                </a:ext>
              </a:extLst>
            </p:cNvPr>
            <p:cNvGrpSpPr/>
            <p:nvPr/>
          </p:nvGrpSpPr>
          <p:grpSpPr>
            <a:xfrm>
              <a:off x="473710" y="3300730"/>
              <a:ext cx="5772150" cy="3186430"/>
              <a:chOff x="473710" y="3300730"/>
              <a:chExt cx="5772150" cy="3186430"/>
            </a:xfrm>
          </p:grpSpPr>
          <p:sp>
            <p:nvSpPr>
              <p:cNvPr id="77" name="Rectangle 50"/>
              <p:cNvSpPr>
                <a:spLocks noChangeArrowheads="1"/>
              </p:cNvSpPr>
              <p:nvPr/>
            </p:nvSpPr>
            <p:spPr bwMode="auto">
              <a:xfrm>
                <a:off x="473710" y="6373495"/>
                <a:ext cx="5772150" cy="113665"/>
              </a:xfrm>
              <a:prstGeom prst="rect">
                <a:avLst/>
              </a:prstGeom>
              <a:solidFill>
                <a:srgbClr val="D2D6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43" tIns="48223" rIns="96443" bIns="48223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endParaRPr lang="id-ID" sz="2005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12" name="图片 11" descr="6月29日 (2)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8190" y="3300730"/>
                <a:ext cx="5166360" cy="2905125"/>
              </a:xfrm>
              <a:prstGeom prst="rect">
                <a:avLst/>
              </a:prstGeom>
            </p:spPr>
          </p:pic>
        </p:grp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70F4C3C1-1788-5C02-A3B0-C9E461D89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61859" b="3492"/>
          <a:stretch/>
        </p:blipFill>
        <p:spPr>
          <a:xfrm>
            <a:off x="6202540" y="3203166"/>
            <a:ext cx="2232413" cy="293487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2B9D916A-EE33-3F45-0302-4DE9941E7A6B}"/>
              </a:ext>
            </a:extLst>
          </p:cNvPr>
          <p:cNvGrpSpPr/>
          <p:nvPr/>
        </p:nvGrpSpPr>
        <p:grpSpPr>
          <a:xfrm>
            <a:off x="8776809" y="3404718"/>
            <a:ext cx="2660296" cy="2360886"/>
            <a:chOff x="8780026" y="3862979"/>
            <a:chExt cx="2660296" cy="236088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70AC483-6DB2-E533-0E95-4E4EEA5CB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3218"/>
            <a:stretch/>
          </p:blipFill>
          <p:spPr>
            <a:xfrm>
              <a:off x="8780026" y="3862979"/>
              <a:ext cx="2657079" cy="8437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B77F611-6473-EBAF-E29C-F526B84DE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937"/>
            <a:stretch/>
          </p:blipFill>
          <p:spPr>
            <a:xfrm>
              <a:off x="8780026" y="4706681"/>
              <a:ext cx="2660296" cy="15171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A32E682-B288-D7D6-A6FD-1B316E6E4746}"/>
              </a:ext>
            </a:extLst>
          </p:cNvPr>
          <p:cNvSpPr/>
          <p:nvPr/>
        </p:nvSpPr>
        <p:spPr>
          <a:xfrm>
            <a:off x="2287172" y="6331919"/>
            <a:ext cx="1933593" cy="3242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</a:t>
            </a:r>
            <a:r>
              <a:rPr lang="zh-CN" altLang="en-US" sz="14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系统前端页面预览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8E86B7-39B2-38B5-B984-3BCD72626A6B}"/>
              </a:ext>
            </a:extLst>
          </p:cNvPr>
          <p:cNvSpPr/>
          <p:nvPr/>
        </p:nvSpPr>
        <p:spPr>
          <a:xfrm>
            <a:off x="6526993" y="6331919"/>
            <a:ext cx="1583505" cy="3242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zh-CN" altLang="en-US" sz="14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用户使用手册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03CED9A-D434-6CFE-6023-2CAA0295FFEF}"/>
              </a:ext>
            </a:extLst>
          </p:cNvPr>
          <p:cNvSpPr/>
          <p:nvPr/>
        </p:nvSpPr>
        <p:spPr>
          <a:xfrm>
            <a:off x="9345057" y="6331919"/>
            <a:ext cx="1520581" cy="3242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 </a:t>
            </a:r>
            <a:r>
              <a:rPr lang="zh-CN" altLang="en-US" sz="14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本地部署指南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>
            <a:off x="4526294" y="4260274"/>
            <a:ext cx="3697218" cy="642359"/>
          </a:xfrm>
          <a:custGeom>
            <a:avLst/>
            <a:gdLst>
              <a:gd name="T0" fmla="*/ 1623 w 1623"/>
              <a:gd name="T1" fmla="*/ 281 h 281"/>
              <a:gd name="T2" fmla="*/ 0 w 1623"/>
              <a:gd name="T3" fmla="*/ 277 h 281"/>
              <a:gd name="T4" fmla="*/ 174 w 1623"/>
              <a:gd name="T5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23" h="281">
                <a:moveTo>
                  <a:pt x="1623" y="281"/>
                </a:moveTo>
                <a:lnTo>
                  <a:pt x="0" y="277"/>
                </a:lnTo>
                <a:lnTo>
                  <a:pt x="174" y="0"/>
                </a:lnTo>
              </a:path>
            </a:pathLst>
          </a:custGeom>
          <a:noFill/>
          <a:ln w="22225" cap="flat" cmpd="sng">
            <a:solidFill>
              <a:srgbClr val="04196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defTabSz="1058545">
              <a:lnSpc>
                <a:spcPct val="120000"/>
              </a:lnSpc>
              <a:defRPr/>
            </a:pPr>
            <a:endParaRPr lang="en-US" sz="760" kern="0" dirty="0">
              <a:solidFill>
                <a:schemeClr val="bg1">
                  <a:lumMod val="6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5984144" y="1385030"/>
            <a:ext cx="1841328" cy="3208570"/>
          </a:xfrm>
          <a:custGeom>
            <a:avLst/>
            <a:gdLst>
              <a:gd name="T0" fmla="*/ 0 w 808"/>
              <a:gd name="T1" fmla="*/ 0 h 1408"/>
              <a:gd name="T2" fmla="*/ 808 w 808"/>
              <a:gd name="T3" fmla="*/ 1408 h 1408"/>
              <a:gd name="T4" fmla="*/ 430 w 808"/>
              <a:gd name="T5" fmla="*/ 1407 h 1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8" h="1408">
                <a:moveTo>
                  <a:pt x="0" y="0"/>
                </a:moveTo>
                <a:lnTo>
                  <a:pt x="808" y="1408"/>
                </a:lnTo>
                <a:lnTo>
                  <a:pt x="430" y="1407"/>
                </a:lnTo>
              </a:path>
            </a:pathLst>
          </a:custGeom>
          <a:noFill/>
          <a:ln w="22225" cap="flat" cmpd="sng">
            <a:solidFill>
              <a:srgbClr val="04196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defTabSz="1058545">
              <a:lnSpc>
                <a:spcPct val="120000"/>
              </a:lnSpc>
              <a:defRPr/>
            </a:pPr>
            <a:endParaRPr lang="en-US" sz="760" kern="0" dirty="0">
              <a:solidFill>
                <a:schemeClr val="bg1">
                  <a:lumMod val="6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2" name="Freeform 4"/>
          <p:cNvSpPr/>
          <p:nvPr/>
        </p:nvSpPr>
        <p:spPr bwMode="auto">
          <a:xfrm>
            <a:off x="4081333" y="1876912"/>
            <a:ext cx="2245838" cy="3198861"/>
          </a:xfrm>
          <a:custGeom>
            <a:avLst/>
            <a:gdLst>
              <a:gd name="T0" fmla="*/ 0 w 986"/>
              <a:gd name="T1" fmla="*/ 1404 h 1404"/>
              <a:gd name="T2" fmla="*/ 814 w 986"/>
              <a:gd name="T3" fmla="*/ 0 h 1404"/>
              <a:gd name="T4" fmla="*/ 986 w 986"/>
              <a:gd name="T5" fmla="*/ 329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6" h="1404">
                <a:moveTo>
                  <a:pt x="0" y="1404"/>
                </a:moveTo>
                <a:lnTo>
                  <a:pt x="814" y="0"/>
                </a:lnTo>
                <a:lnTo>
                  <a:pt x="986" y="329"/>
                </a:lnTo>
              </a:path>
            </a:pathLst>
          </a:custGeom>
          <a:noFill/>
          <a:ln w="22225" cap="flat" cmpd="sng">
            <a:solidFill>
              <a:srgbClr val="04196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defTabSz="1058545">
              <a:lnSpc>
                <a:spcPct val="120000"/>
              </a:lnSpc>
              <a:defRPr/>
            </a:pPr>
            <a:endParaRPr lang="en-US" sz="760" kern="0" dirty="0">
              <a:solidFill>
                <a:schemeClr val="bg1">
                  <a:lumMod val="6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170270" y="2710203"/>
            <a:ext cx="1831619" cy="1585677"/>
            <a:chOff x="5184784" y="3000488"/>
            <a:chExt cx="1831619" cy="1585677"/>
          </a:xfrm>
        </p:grpSpPr>
        <p:sp>
          <p:nvSpPr>
            <p:cNvPr id="14" name="AutoShape 3"/>
            <p:cNvSpPr>
              <a:spLocks noChangeArrowheads="1"/>
            </p:cNvSpPr>
            <p:nvPr/>
          </p:nvSpPr>
          <p:spPr bwMode="auto">
            <a:xfrm>
              <a:off x="5184784" y="3000488"/>
              <a:ext cx="1831619" cy="1585677"/>
            </a:xfrm>
            <a:prstGeom prst="triangle">
              <a:avLst>
                <a:gd name="adj" fmla="val 50000"/>
              </a:avLst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defTabSz="1058545">
                <a:lnSpc>
                  <a:spcPct val="120000"/>
                </a:lnSpc>
                <a:spcBef>
                  <a:spcPts val="695"/>
                </a:spcBef>
                <a:spcAft>
                  <a:spcPts val="695"/>
                </a:spcAft>
                <a:defRPr/>
              </a:pPr>
              <a:endParaRPr lang="en-US" sz="760" kern="0">
                <a:solidFill>
                  <a:schemeClr val="bg1">
                    <a:lumMod val="6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15" name="组合 14"/>
            <p:cNvGrpSpPr>
              <a:grpSpLocks noChangeAspect="1"/>
            </p:cNvGrpSpPr>
            <p:nvPr/>
          </p:nvGrpSpPr>
          <p:grpSpPr>
            <a:xfrm>
              <a:off x="5849417" y="3773712"/>
              <a:ext cx="540000" cy="538042"/>
              <a:chOff x="3618897" y="2279040"/>
              <a:chExt cx="706229" cy="703668"/>
            </a:xfrm>
            <a:solidFill>
              <a:schemeClr val="bg1"/>
            </a:solidFill>
          </p:grpSpPr>
          <p:sp>
            <p:nvSpPr>
              <p:cNvPr id="16" name="Freeform 9"/>
              <p:cNvSpPr>
                <a:spLocks noEditPoints="1"/>
              </p:cNvSpPr>
              <p:nvPr/>
            </p:nvSpPr>
            <p:spPr bwMode="auto">
              <a:xfrm>
                <a:off x="3713987" y="2279040"/>
                <a:ext cx="516048" cy="703668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" name="Freeform 10"/>
              <p:cNvSpPr>
                <a:spLocks noEditPoints="1"/>
              </p:cNvSpPr>
              <p:nvPr/>
            </p:nvSpPr>
            <p:spPr bwMode="auto">
              <a:xfrm>
                <a:off x="3618897" y="2347432"/>
                <a:ext cx="706229" cy="373412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8" name="Freeform 11"/>
              <p:cNvSpPr/>
              <p:nvPr/>
            </p:nvSpPr>
            <p:spPr bwMode="auto">
              <a:xfrm>
                <a:off x="3845651" y="2427528"/>
                <a:ext cx="253087" cy="253452"/>
              </a:xfrm>
              <a:custGeom>
                <a:avLst/>
                <a:gdLst>
                  <a:gd name="T0" fmla="*/ 3 w 293"/>
                  <a:gd name="T1" fmla="*/ 38 h 293"/>
                  <a:gd name="T2" fmla="*/ 16 w 293"/>
                  <a:gd name="T3" fmla="*/ 15 h 293"/>
                  <a:gd name="T4" fmla="*/ 39 w 293"/>
                  <a:gd name="T5" fmla="*/ 28 h 293"/>
                  <a:gd name="T6" fmla="*/ 50 w 293"/>
                  <a:gd name="T7" fmla="*/ 65 h 293"/>
                  <a:gd name="T8" fmla="*/ 91 w 293"/>
                  <a:gd name="T9" fmla="*/ 53 h 293"/>
                  <a:gd name="T10" fmla="*/ 91 w 293"/>
                  <a:gd name="T11" fmla="*/ 53 h 293"/>
                  <a:gd name="T12" fmla="*/ 127 w 293"/>
                  <a:gd name="T13" fmla="*/ 48 h 293"/>
                  <a:gd name="T14" fmla="*/ 127 w 293"/>
                  <a:gd name="T15" fmla="*/ 19 h 293"/>
                  <a:gd name="T16" fmla="*/ 146 w 293"/>
                  <a:gd name="T17" fmla="*/ 0 h 293"/>
                  <a:gd name="T18" fmla="*/ 165 w 293"/>
                  <a:gd name="T19" fmla="*/ 19 h 293"/>
                  <a:gd name="T20" fmla="*/ 165 w 293"/>
                  <a:gd name="T21" fmla="*/ 48 h 293"/>
                  <a:gd name="T22" fmla="*/ 202 w 293"/>
                  <a:gd name="T23" fmla="*/ 53 h 293"/>
                  <a:gd name="T24" fmla="*/ 202 w 293"/>
                  <a:gd name="T25" fmla="*/ 53 h 293"/>
                  <a:gd name="T26" fmla="*/ 202 w 293"/>
                  <a:gd name="T27" fmla="*/ 53 h 293"/>
                  <a:gd name="T28" fmla="*/ 242 w 293"/>
                  <a:gd name="T29" fmla="*/ 65 h 293"/>
                  <a:gd name="T30" fmla="*/ 253 w 293"/>
                  <a:gd name="T31" fmla="*/ 28 h 293"/>
                  <a:gd name="T32" fmla="*/ 277 w 293"/>
                  <a:gd name="T33" fmla="*/ 15 h 293"/>
                  <a:gd name="T34" fmla="*/ 290 w 293"/>
                  <a:gd name="T35" fmla="*/ 38 h 293"/>
                  <a:gd name="T36" fmla="*/ 220 w 293"/>
                  <a:gd name="T37" fmla="*/ 278 h 293"/>
                  <a:gd name="T38" fmla="*/ 196 w 293"/>
                  <a:gd name="T39" fmla="*/ 290 h 293"/>
                  <a:gd name="T40" fmla="*/ 183 w 293"/>
                  <a:gd name="T41" fmla="*/ 267 h 293"/>
                  <a:gd name="T42" fmla="*/ 232 w 293"/>
                  <a:gd name="T43" fmla="*/ 102 h 293"/>
                  <a:gd name="T44" fmla="*/ 194 w 293"/>
                  <a:gd name="T45" fmla="*/ 90 h 293"/>
                  <a:gd name="T46" fmla="*/ 194 w 293"/>
                  <a:gd name="T47" fmla="*/ 90 h 293"/>
                  <a:gd name="T48" fmla="*/ 165 w 293"/>
                  <a:gd name="T49" fmla="*/ 86 h 293"/>
                  <a:gd name="T50" fmla="*/ 165 w 293"/>
                  <a:gd name="T51" fmla="*/ 132 h 293"/>
                  <a:gd name="T52" fmla="*/ 146 w 293"/>
                  <a:gd name="T53" fmla="*/ 151 h 293"/>
                  <a:gd name="T54" fmla="*/ 127 w 293"/>
                  <a:gd name="T55" fmla="*/ 132 h 293"/>
                  <a:gd name="T56" fmla="*/ 127 w 293"/>
                  <a:gd name="T57" fmla="*/ 86 h 293"/>
                  <a:gd name="T58" fmla="*/ 99 w 293"/>
                  <a:gd name="T59" fmla="*/ 90 h 293"/>
                  <a:gd name="T60" fmla="*/ 99 w 293"/>
                  <a:gd name="T61" fmla="*/ 90 h 293"/>
                  <a:gd name="T62" fmla="*/ 61 w 293"/>
                  <a:gd name="T63" fmla="*/ 102 h 293"/>
                  <a:gd name="T64" fmla="*/ 109 w 293"/>
                  <a:gd name="T65" fmla="*/ 267 h 293"/>
                  <a:gd name="T66" fmla="*/ 96 w 293"/>
                  <a:gd name="T67" fmla="*/ 290 h 293"/>
                  <a:gd name="T68" fmla="*/ 73 w 293"/>
                  <a:gd name="T69" fmla="*/ 278 h 293"/>
                  <a:gd name="T70" fmla="*/ 3 w 293"/>
                  <a:gd name="T71" fmla="*/ 38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3" h="293">
                    <a:moveTo>
                      <a:pt x="3" y="38"/>
                    </a:moveTo>
                    <a:cubicBezTo>
                      <a:pt x="0" y="28"/>
                      <a:pt x="6" y="18"/>
                      <a:pt x="16" y="15"/>
                    </a:cubicBezTo>
                    <a:cubicBezTo>
                      <a:pt x="26" y="12"/>
                      <a:pt x="37" y="18"/>
                      <a:pt x="39" y="28"/>
                    </a:cubicBezTo>
                    <a:cubicBezTo>
                      <a:pt x="50" y="65"/>
                      <a:pt x="50" y="65"/>
                      <a:pt x="50" y="65"/>
                    </a:cubicBezTo>
                    <a:cubicBezTo>
                      <a:pt x="63" y="60"/>
                      <a:pt x="77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103" y="50"/>
                      <a:pt x="115" y="49"/>
                      <a:pt x="127" y="48"/>
                    </a:cubicBezTo>
                    <a:cubicBezTo>
                      <a:pt x="127" y="19"/>
                      <a:pt x="127" y="19"/>
                      <a:pt x="127" y="19"/>
                    </a:cubicBezTo>
                    <a:cubicBezTo>
                      <a:pt x="127" y="8"/>
                      <a:pt x="136" y="0"/>
                      <a:pt x="146" y="0"/>
                    </a:cubicBezTo>
                    <a:cubicBezTo>
                      <a:pt x="157" y="0"/>
                      <a:pt x="165" y="8"/>
                      <a:pt x="165" y="19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78" y="49"/>
                      <a:pt x="190" y="50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02" y="53"/>
                      <a:pt x="202" y="53"/>
                      <a:pt x="202" y="53"/>
                    </a:cubicBezTo>
                    <a:cubicBezTo>
                      <a:pt x="216" y="56"/>
                      <a:pt x="229" y="60"/>
                      <a:pt x="242" y="65"/>
                    </a:cubicBezTo>
                    <a:cubicBezTo>
                      <a:pt x="253" y="28"/>
                      <a:pt x="253" y="28"/>
                      <a:pt x="253" y="28"/>
                    </a:cubicBezTo>
                    <a:cubicBezTo>
                      <a:pt x="256" y="18"/>
                      <a:pt x="267" y="12"/>
                      <a:pt x="277" y="15"/>
                    </a:cubicBezTo>
                    <a:cubicBezTo>
                      <a:pt x="287" y="18"/>
                      <a:pt x="293" y="28"/>
                      <a:pt x="290" y="38"/>
                    </a:cubicBezTo>
                    <a:cubicBezTo>
                      <a:pt x="220" y="278"/>
                      <a:pt x="220" y="278"/>
                      <a:pt x="220" y="278"/>
                    </a:cubicBezTo>
                    <a:cubicBezTo>
                      <a:pt x="217" y="288"/>
                      <a:pt x="206" y="293"/>
                      <a:pt x="196" y="290"/>
                    </a:cubicBezTo>
                    <a:cubicBezTo>
                      <a:pt x="186" y="288"/>
                      <a:pt x="180" y="277"/>
                      <a:pt x="183" y="267"/>
                    </a:cubicBezTo>
                    <a:cubicBezTo>
                      <a:pt x="232" y="102"/>
                      <a:pt x="232" y="102"/>
                      <a:pt x="232" y="102"/>
                    </a:cubicBezTo>
                    <a:cubicBezTo>
                      <a:pt x="220" y="97"/>
                      <a:pt x="207" y="93"/>
                      <a:pt x="194" y="90"/>
                    </a:cubicBezTo>
                    <a:cubicBezTo>
                      <a:pt x="194" y="90"/>
                      <a:pt x="194" y="90"/>
                      <a:pt x="194" y="90"/>
                    </a:cubicBezTo>
                    <a:cubicBezTo>
                      <a:pt x="185" y="88"/>
                      <a:pt x="175" y="87"/>
                      <a:pt x="165" y="86"/>
                    </a:cubicBezTo>
                    <a:cubicBezTo>
                      <a:pt x="165" y="132"/>
                      <a:pt x="165" y="132"/>
                      <a:pt x="165" y="132"/>
                    </a:cubicBezTo>
                    <a:cubicBezTo>
                      <a:pt x="165" y="143"/>
                      <a:pt x="157" y="151"/>
                      <a:pt x="146" y="151"/>
                    </a:cubicBezTo>
                    <a:cubicBezTo>
                      <a:pt x="136" y="151"/>
                      <a:pt x="127" y="143"/>
                      <a:pt x="127" y="132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18" y="87"/>
                      <a:pt x="108" y="88"/>
                      <a:pt x="99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85" y="93"/>
                      <a:pt x="73" y="97"/>
                      <a:pt x="61" y="102"/>
                    </a:cubicBezTo>
                    <a:cubicBezTo>
                      <a:pt x="109" y="267"/>
                      <a:pt x="109" y="267"/>
                      <a:pt x="109" y="267"/>
                    </a:cubicBezTo>
                    <a:cubicBezTo>
                      <a:pt x="112" y="277"/>
                      <a:pt x="106" y="288"/>
                      <a:pt x="96" y="290"/>
                    </a:cubicBezTo>
                    <a:cubicBezTo>
                      <a:pt x="86" y="293"/>
                      <a:pt x="76" y="288"/>
                      <a:pt x="73" y="278"/>
                    </a:cubicBezTo>
                    <a:cubicBezTo>
                      <a:pt x="3" y="38"/>
                      <a:pt x="3" y="38"/>
                      <a:pt x="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19" name="Group 65"/>
          <p:cNvGrpSpPr/>
          <p:nvPr/>
        </p:nvGrpSpPr>
        <p:grpSpPr>
          <a:xfrm>
            <a:off x="7839146" y="2279877"/>
            <a:ext cx="3561527" cy="1282605"/>
            <a:chOff x="8797070" y="2489949"/>
            <a:chExt cx="3787115" cy="1216250"/>
          </a:xfrm>
        </p:grpSpPr>
        <p:sp>
          <p:nvSpPr>
            <p:cNvPr id="20" name="TextBox 66"/>
            <p:cNvSpPr txBox="1"/>
            <p:nvPr/>
          </p:nvSpPr>
          <p:spPr>
            <a:xfrm>
              <a:off x="8807298" y="2489949"/>
              <a:ext cx="2814532" cy="497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1" dirty="0">
                  <a:solidFill>
                    <a:srgbClr val="041969"/>
                  </a:solidFill>
                  <a:latin typeface="Arial"/>
                  <a:ea typeface="微软雅黑"/>
                  <a:sym typeface="Arial"/>
                </a:rPr>
                <a:t>修改意见生成模块</a:t>
              </a:r>
              <a:endParaRPr lang="en-GB" sz="2400" b="1" dirty="0">
                <a:solidFill>
                  <a:srgbClr val="041969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Rectangle 67"/>
            <p:cNvSpPr/>
            <p:nvPr/>
          </p:nvSpPr>
          <p:spPr>
            <a:xfrm>
              <a:off x="8797070" y="3041561"/>
              <a:ext cx="3787115" cy="664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6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根据</a:t>
              </a:r>
              <a:r>
                <a:rPr lang="en-US" altLang="zh-CN" sz="16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ChatGLM-6B</a:t>
              </a:r>
              <a:r>
                <a:rPr lang="zh-CN" altLang="zh-CN" sz="16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推理模块的返回结果，</a:t>
              </a:r>
              <a:r>
                <a:rPr lang="zh-CN" altLang="zh-CN" sz="1600" dirty="0">
                  <a:solidFill>
                    <a:srgbClr val="FF0000"/>
                  </a:solidFill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生成格式化的修改意见</a:t>
              </a:r>
              <a:r>
                <a:rPr lang="zh-CN" altLang="en-US" sz="1600" dirty="0">
                  <a:solidFill>
                    <a:srgbClr val="FF0000"/>
                  </a:solidFill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并返回给后端</a:t>
              </a:r>
              <a:endPara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2" name="Group 65"/>
          <p:cNvGrpSpPr/>
          <p:nvPr/>
        </p:nvGrpSpPr>
        <p:grpSpPr>
          <a:xfrm>
            <a:off x="237067" y="2279867"/>
            <a:ext cx="4188487" cy="1943096"/>
            <a:chOff x="7143632" y="2489949"/>
            <a:chExt cx="4453786" cy="1842574"/>
          </a:xfrm>
        </p:grpSpPr>
        <p:sp>
          <p:nvSpPr>
            <p:cNvPr id="23" name="TextBox 66"/>
            <p:cNvSpPr txBox="1"/>
            <p:nvPr/>
          </p:nvSpPr>
          <p:spPr>
            <a:xfrm>
              <a:off x="9110157" y="2489949"/>
              <a:ext cx="2487261" cy="497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400" b="1" dirty="0">
                  <a:solidFill>
                    <a:srgbClr val="041969"/>
                  </a:solidFill>
                  <a:latin typeface="Arial"/>
                  <a:ea typeface="微软雅黑"/>
                  <a:sym typeface="Arial"/>
                </a:rPr>
                <a:t>提示词生成模块</a:t>
              </a:r>
              <a:endParaRPr lang="en-GB" sz="2400" b="1" dirty="0">
                <a:solidFill>
                  <a:srgbClr val="041969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Rectangle 67"/>
            <p:cNvSpPr/>
            <p:nvPr/>
          </p:nvSpPr>
          <p:spPr>
            <a:xfrm>
              <a:off x="7143632" y="3060828"/>
              <a:ext cx="4453786" cy="1271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zh-CN" sz="16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根据</a:t>
              </a:r>
              <a:r>
                <a:rPr lang="zh-CN" altLang="zh-CN" sz="1600" dirty="0">
                  <a:solidFill>
                    <a:srgbClr val="FF0000"/>
                  </a:solidFill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后端调用</a:t>
              </a:r>
              <a:r>
                <a:rPr lang="en-US" altLang="zh-CN" sz="1600" dirty="0">
                  <a:solidFill>
                    <a:srgbClr val="FF0000"/>
                  </a:solidFill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API</a:t>
              </a:r>
              <a:r>
                <a:rPr lang="zh-CN" altLang="zh-CN" sz="16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时</a:t>
              </a:r>
              <a:r>
                <a:rPr lang="zh-CN" altLang="zh-CN" sz="1600" dirty="0">
                  <a:solidFill>
                    <a:srgbClr val="FF0000"/>
                  </a:solidFill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传入的句子</a:t>
              </a:r>
              <a:endParaRPr lang="en-US" altLang="zh-CN" sz="1600" dirty="0">
                <a:solidFill>
                  <a:srgbClr val="FF0000"/>
                </a:solidFill>
                <a:effectLst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zh-CN" sz="1600" dirty="0">
                  <a:solidFill>
                    <a:srgbClr val="FF0000"/>
                  </a:solidFill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生成</a:t>
              </a:r>
              <a:r>
                <a:rPr lang="zh-CN" altLang="zh-CN" sz="16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输入</a:t>
              </a:r>
              <a:r>
                <a:rPr lang="en-US" altLang="zh-CN" sz="16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ChatGLM-6B</a:t>
              </a:r>
              <a:r>
                <a:rPr lang="zh-CN" altLang="zh-CN" sz="16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模型的</a:t>
              </a:r>
              <a:r>
                <a:rPr lang="zh-CN" altLang="zh-CN" sz="1600" dirty="0">
                  <a:solidFill>
                    <a:srgbClr val="FF0000"/>
                  </a:solidFill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提示词</a:t>
              </a:r>
              <a:r>
                <a:rPr lang="zh-CN" altLang="en-US" sz="1600" dirty="0">
                  <a:solidFill>
                    <a:srgbClr val="FF0000"/>
                  </a:solidFill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600" dirty="0">
                  <a:solidFill>
                    <a:srgbClr val="FF0000"/>
                  </a:solidFill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prompt</a:t>
              </a:r>
              <a:r>
                <a:rPr lang="zh-CN" altLang="en-US" sz="1600" dirty="0">
                  <a:solidFill>
                    <a:srgbClr val="FF0000"/>
                  </a:solidFill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endPara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r">
                <a:lnSpc>
                  <a:spcPct val="130000"/>
                </a:lnSpc>
              </a:pPr>
              <a:endParaRPr lang="en-US" altLang="zh-CN" sz="16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zh-CN" sz="16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提示词由任务类型、范例以及输入实例构成</a:t>
              </a:r>
              <a:endPara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5" name="Group 65"/>
          <p:cNvGrpSpPr/>
          <p:nvPr/>
        </p:nvGrpSpPr>
        <p:grpSpPr>
          <a:xfrm>
            <a:off x="2768201" y="5233620"/>
            <a:ext cx="6480168" cy="1221408"/>
            <a:chOff x="7167478" y="2489949"/>
            <a:chExt cx="6890624" cy="1158222"/>
          </a:xfrm>
        </p:grpSpPr>
        <p:sp>
          <p:nvSpPr>
            <p:cNvPr id="26" name="TextBox 66"/>
            <p:cNvSpPr txBox="1"/>
            <p:nvPr/>
          </p:nvSpPr>
          <p:spPr>
            <a:xfrm>
              <a:off x="8887908" y="2489949"/>
              <a:ext cx="3595212" cy="498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0419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ChatGLM-6B</a:t>
              </a:r>
              <a:r>
                <a:rPr lang="zh-CN" altLang="zh-CN" sz="2400" b="1" dirty="0">
                  <a:solidFill>
                    <a:srgbClr val="0419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推理模块</a:t>
              </a:r>
              <a:endParaRPr lang="en-GB" sz="2400" b="1" dirty="0">
                <a:solidFill>
                  <a:srgbClr val="0419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endParaRPr>
            </a:p>
          </p:txBody>
        </p:sp>
        <p:sp>
          <p:nvSpPr>
            <p:cNvPr id="27" name="Rectangle 67"/>
            <p:cNvSpPr/>
            <p:nvPr/>
          </p:nvSpPr>
          <p:spPr>
            <a:xfrm>
              <a:off x="7167478" y="2983532"/>
              <a:ext cx="6890624" cy="664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16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推理，判断句子有无语病</a:t>
              </a:r>
              <a:r>
                <a:rPr lang="zh-CN" altLang="en-US" sz="16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、找出</a:t>
              </a:r>
              <a:r>
                <a:rPr lang="zh-CN" altLang="zh-CN" sz="16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语病的类型</a:t>
              </a:r>
              <a:r>
                <a:rPr lang="zh-CN" altLang="en-US" sz="16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、给出</a:t>
              </a:r>
              <a:r>
                <a:rPr lang="zh-CN" altLang="zh-CN" sz="1600" dirty="0">
                  <a:solidFill>
                    <a:srgbClr val="FF0000"/>
                  </a:solidFill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修改后的正确句子</a:t>
              </a:r>
              <a:endParaRPr lang="en-US" altLang="zh-CN" sz="16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zh-CN" sz="16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整个文本纠错模型的核心模块</a:t>
              </a:r>
              <a:endPara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77ECDA43-15DA-8CEB-748F-F7335127AE6C}"/>
              </a:ext>
            </a:extLst>
          </p:cNvPr>
          <p:cNvSpPr txBox="1"/>
          <p:nvPr/>
        </p:nvSpPr>
        <p:spPr>
          <a:xfrm>
            <a:off x="473239" y="1146313"/>
            <a:ext cx="11241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文本纠错模型</a:t>
            </a:r>
            <a:endParaRPr lang="en-US" altLang="zh-CN" sz="2400" b="1" dirty="0"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03569B4-F162-65B0-0A3C-3467704DC71B}"/>
              </a:ext>
            </a:extLst>
          </p:cNvPr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DADDA2C-7692-CC51-5A04-2987E5FA96B8}"/>
              </a:ext>
            </a:extLst>
          </p:cNvPr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FED6B33-4BB3-9ABC-77AD-D56F99672791}"/>
                </a:ext>
              </a:extLst>
            </p:cNvPr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AF6ED369-B815-9E9F-2778-A45C749AEDE4}"/>
                </a:ext>
              </a:extLst>
            </p:cNvPr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4" name="文本占位符 4">
            <a:extLst>
              <a:ext uri="{FF2B5EF4-FFF2-40B4-BE49-F238E27FC236}">
                <a16:creationId xmlns:a16="http://schemas.microsoft.com/office/drawing/2014/main" id="{C3A2139B-8765-D35D-8553-6E7F16B80987}"/>
              </a:ext>
            </a:extLst>
          </p:cNvPr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系统开发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AE22998-DD09-3C42-9F43-8FA421BBC48D}"/>
              </a:ext>
            </a:extLst>
          </p:cNvPr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F906D6B9-28BB-6BEC-D9D1-7009A0ED2BFE}"/>
                </a:ext>
              </a:extLst>
            </p:cNvPr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7" name="KSO_Shape">
              <a:extLst>
                <a:ext uri="{FF2B5EF4-FFF2-40B4-BE49-F238E27FC236}">
                  <a16:creationId xmlns:a16="http://schemas.microsoft.com/office/drawing/2014/main" id="{7574289E-A861-099B-BE0F-2AD0FF54B3D7}"/>
                </a:ext>
              </a:extLst>
            </p:cNvPr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A4E907B-4AEA-FFBF-2747-D75B4D735A62}"/>
              </a:ext>
            </a:extLst>
          </p:cNvPr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670"/>
            <a:ext cx="12189611" cy="6858000"/>
          </a:xfrm>
          <a:prstGeom prst="rect">
            <a:avLst/>
          </a:prstGeom>
        </p:spPr>
      </p:pic>
      <p:sp>
        <p:nvSpPr>
          <p:cNvPr id="10" name="Shape 206"/>
          <p:cNvSpPr>
            <a:spLocks noChangeArrowheads="1"/>
          </p:cNvSpPr>
          <p:nvPr/>
        </p:nvSpPr>
        <p:spPr bwMode="auto">
          <a:xfrm>
            <a:off x="2948199" y="1711598"/>
            <a:ext cx="254000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1" name="Shape 207"/>
          <p:cNvSpPr>
            <a:spLocks noChangeArrowheads="1"/>
          </p:cNvSpPr>
          <p:nvPr/>
        </p:nvSpPr>
        <p:spPr bwMode="auto">
          <a:xfrm rot="10800000">
            <a:off x="9062826" y="1762398"/>
            <a:ext cx="256116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2" name="Shape 208"/>
          <p:cNvSpPr>
            <a:spLocks noChangeShapeType="1"/>
          </p:cNvSpPr>
          <p:nvPr/>
        </p:nvSpPr>
        <p:spPr bwMode="auto">
          <a:xfrm flipV="1">
            <a:off x="9687242" y="184283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3" name="Shape 209"/>
          <p:cNvSpPr>
            <a:spLocks noChangeShapeType="1"/>
          </p:cNvSpPr>
          <p:nvPr/>
        </p:nvSpPr>
        <p:spPr bwMode="auto">
          <a:xfrm flipV="1">
            <a:off x="10055542" y="199099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4" name="Shape 210"/>
          <p:cNvSpPr>
            <a:spLocks noChangeShapeType="1"/>
          </p:cNvSpPr>
          <p:nvPr/>
        </p:nvSpPr>
        <p:spPr bwMode="auto">
          <a:xfrm flipV="1">
            <a:off x="2556615" y="179203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5" name="Shape 211"/>
          <p:cNvSpPr>
            <a:spLocks noChangeShapeType="1"/>
          </p:cNvSpPr>
          <p:nvPr/>
        </p:nvSpPr>
        <p:spPr bwMode="auto">
          <a:xfrm flipV="1">
            <a:off x="2165032" y="194019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09484" y="3556000"/>
            <a:ext cx="2143762" cy="2143760"/>
            <a:chOff x="5009484" y="3556000"/>
            <a:chExt cx="2143762" cy="2143760"/>
          </a:xfrm>
        </p:grpSpPr>
        <p:grpSp>
          <p:nvGrpSpPr>
            <p:cNvPr id="3" name="组合 2"/>
            <p:cNvGrpSpPr/>
            <p:nvPr/>
          </p:nvGrpSpPr>
          <p:grpSpPr>
            <a:xfrm>
              <a:off x="5009484" y="3556000"/>
              <a:ext cx="2143762" cy="2143760"/>
              <a:chOff x="4568596" y="924798"/>
              <a:chExt cx="3229434" cy="3229432"/>
            </a:xfrm>
          </p:grpSpPr>
          <p:sp>
            <p:nvSpPr>
              <p:cNvPr id="16" name="Shape 98"/>
              <p:cNvSpPr>
                <a:spLocks noChangeArrowheads="1"/>
              </p:cNvSpPr>
              <p:nvPr/>
            </p:nvSpPr>
            <p:spPr bwMode="auto">
              <a:xfrm>
                <a:off x="4849671" y="1205873"/>
                <a:ext cx="2667284" cy="2667282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76200">
                <a:solidFill>
                  <a:srgbClr val="FFFFFF"/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" name="Shape 99"/>
              <p:cNvSpPr>
                <a:spLocks noChangeArrowheads="1"/>
              </p:cNvSpPr>
              <p:nvPr/>
            </p:nvSpPr>
            <p:spPr bwMode="auto">
              <a:xfrm>
                <a:off x="4568596" y="924798"/>
                <a:ext cx="3229434" cy="3229432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9525">
                <a:solidFill>
                  <a:srgbClr val="FFFFFF">
                    <a:alpha val="65097"/>
                  </a:srgbClr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18" name="Shape 105"/>
            <p:cNvSpPr/>
            <p:nvPr/>
          </p:nvSpPr>
          <p:spPr bwMode="auto">
            <a:xfrm>
              <a:off x="5480975" y="4237506"/>
              <a:ext cx="1282059" cy="1036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anchor="ctr">
              <a:spAutoFit/>
            </a:bodyPr>
            <a:lstStyle/>
            <a:p>
              <a:pPr algn="ctr" defTabSz="412115">
                <a:lnSpc>
                  <a:spcPct val="80000"/>
                </a:lnSpc>
                <a:defRPr/>
              </a:pPr>
              <a:r>
                <a:rPr lang="en-US" sz="8000" kern="0" cap="all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  <a:cs typeface="헤드라인A"/>
                  <a:sym typeface="Arial"/>
                </a:rPr>
                <a:t>4</a:t>
              </a:r>
              <a:endParaRPr sz="8000" kern="0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cs typeface="헤드라인A"/>
                <a:sym typeface="Arial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675359" y="1751240"/>
            <a:ext cx="4757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itchFamily="2" charset="-122"/>
                <a:ea typeface="字魂35号-经典雅黑" pitchFamily="2" charset="-122"/>
                <a:sym typeface="Arial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102601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E311B3D5-53F6-0D95-8B24-29A4318BE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151161"/>
              </p:ext>
            </p:extLst>
          </p:nvPr>
        </p:nvGraphicFramePr>
        <p:xfrm>
          <a:off x="3431176" y="1149531"/>
          <a:ext cx="8216317" cy="5417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9AB70174-D32A-ADDE-0FAC-EF3B4AEBBB7F}"/>
              </a:ext>
            </a:extLst>
          </p:cNvPr>
          <p:cNvSpPr txBox="1"/>
          <p:nvPr/>
        </p:nvSpPr>
        <p:spPr>
          <a:xfrm>
            <a:off x="8606431" y="2849517"/>
            <a:ext cx="2941926" cy="47491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引入专业术语知识库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5B197FD-3FE4-33FF-5225-96A6FAC217E8}"/>
              </a:ext>
            </a:extLst>
          </p:cNvPr>
          <p:cNvSpPr txBox="1"/>
          <p:nvPr/>
        </p:nvSpPr>
        <p:spPr>
          <a:xfrm>
            <a:off x="8921810" y="4501262"/>
            <a:ext cx="2626547" cy="461665"/>
          </a:xfrm>
          <a:prstGeom prst="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提供更多辅助功能</a:t>
            </a:r>
            <a:endParaRPr lang="zh-CN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757EFDB-E64D-F037-76B0-2552F453C5E8}"/>
              </a:ext>
            </a:extLst>
          </p:cNvPr>
          <p:cNvSpPr txBox="1"/>
          <p:nvPr/>
        </p:nvSpPr>
        <p:spPr>
          <a:xfrm>
            <a:off x="9200959" y="1242397"/>
            <a:ext cx="2347398" cy="461665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zh-CN" altLang="zh-CN" sz="24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提高纠错准确度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未来展望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179D9AA-9EB6-37F1-8482-1A07C4322D0C}"/>
              </a:ext>
            </a:extLst>
          </p:cNvPr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C8B2FF-4B99-A4BE-826A-19FDA2EEDDC9}"/>
              </a:ext>
            </a:extLst>
          </p:cNvPr>
          <p:cNvSpPr txBox="1"/>
          <p:nvPr/>
        </p:nvSpPr>
        <p:spPr>
          <a:xfrm>
            <a:off x="653661" y="2590187"/>
            <a:ext cx="2588641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结合用户反馈和团队成员的建议，我们将该中文论文智能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纠错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系统在未来需要进一步完善的地方总结如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右图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28CF6634-1154-022F-1F0C-BD695DBE0C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664" y="1715681"/>
            <a:ext cx="963482" cy="963482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BC591720-D520-489C-77E9-73EE07339A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5126" y="3358697"/>
            <a:ext cx="963482" cy="963482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321A2D6D-4A10-1366-5CF8-F501F689CB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0664" y="4988829"/>
            <a:ext cx="963482" cy="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3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670"/>
            <a:ext cx="12189611" cy="6858000"/>
          </a:xfrm>
          <a:prstGeom prst="rect">
            <a:avLst/>
          </a:prstGeom>
        </p:spPr>
      </p:pic>
      <p:sp>
        <p:nvSpPr>
          <p:cNvPr id="10" name="Shape 206"/>
          <p:cNvSpPr>
            <a:spLocks noChangeArrowheads="1"/>
          </p:cNvSpPr>
          <p:nvPr/>
        </p:nvSpPr>
        <p:spPr bwMode="auto">
          <a:xfrm>
            <a:off x="2948199" y="1711598"/>
            <a:ext cx="254000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1" name="Shape 207"/>
          <p:cNvSpPr>
            <a:spLocks noChangeArrowheads="1"/>
          </p:cNvSpPr>
          <p:nvPr/>
        </p:nvSpPr>
        <p:spPr bwMode="auto">
          <a:xfrm rot="10800000">
            <a:off x="9062826" y="1762398"/>
            <a:ext cx="256116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2" name="Shape 208"/>
          <p:cNvSpPr>
            <a:spLocks noChangeShapeType="1"/>
          </p:cNvSpPr>
          <p:nvPr/>
        </p:nvSpPr>
        <p:spPr bwMode="auto">
          <a:xfrm flipV="1">
            <a:off x="9687242" y="184283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3" name="Shape 209"/>
          <p:cNvSpPr>
            <a:spLocks noChangeShapeType="1"/>
          </p:cNvSpPr>
          <p:nvPr/>
        </p:nvSpPr>
        <p:spPr bwMode="auto">
          <a:xfrm flipV="1">
            <a:off x="10055542" y="199099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4" name="Shape 210"/>
          <p:cNvSpPr>
            <a:spLocks noChangeShapeType="1"/>
          </p:cNvSpPr>
          <p:nvPr/>
        </p:nvSpPr>
        <p:spPr bwMode="auto">
          <a:xfrm flipV="1">
            <a:off x="2556615" y="179203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5" name="Shape 211"/>
          <p:cNvSpPr>
            <a:spLocks noChangeShapeType="1"/>
          </p:cNvSpPr>
          <p:nvPr/>
        </p:nvSpPr>
        <p:spPr bwMode="auto">
          <a:xfrm flipV="1">
            <a:off x="2165032" y="194019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09484" y="3556000"/>
            <a:ext cx="2143762" cy="2143760"/>
            <a:chOff x="5009484" y="3556000"/>
            <a:chExt cx="2143762" cy="2143760"/>
          </a:xfrm>
        </p:grpSpPr>
        <p:grpSp>
          <p:nvGrpSpPr>
            <p:cNvPr id="3" name="组合 2"/>
            <p:cNvGrpSpPr/>
            <p:nvPr/>
          </p:nvGrpSpPr>
          <p:grpSpPr>
            <a:xfrm>
              <a:off x="5009484" y="3556000"/>
              <a:ext cx="2143762" cy="2143760"/>
              <a:chOff x="4568596" y="924798"/>
              <a:chExt cx="3229434" cy="3229432"/>
            </a:xfrm>
          </p:grpSpPr>
          <p:sp>
            <p:nvSpPr>
              <p:cNvPr id="16" name="Shape 98"/>
              <p:cNvSpPr>
                <a:spLocks noChangeArrowheads="1"/>
              </p:cNvSpPr>
              <p:nvPr/>
            </p:nvSpPr>
            <p:spPr bwMode="auto">
              <a:xfrm>
                <a:off x="4849671" y="1205873"/>
                <a:ext cx="2667284" cy="2667282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76200">
                <a:solidFill>
                  <a:srgbClr val="FFFFFF"/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" name="Shape 99"/>
              <p:cNvSpPr>
                <a:spLocks noChangeArrowheads="1"/>
              </p:cNvSpPr>
              <p:nvPr/>
            </p:nvSpPr>
            <p:spPr bwMode="auto">
              <a:xfrm>
                <a:off x="4568596" y="924798"/>
                <a:ext cx="3229434" cy="3229432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9525">
                <a:solidFill>
                  <a:srgbClr val="FFFFFF">
                    <a:alpha val="65097"/>
                  </a:srgbClr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18" name="Shape 105"/>
            <p:cNvSpPr/>
            <p:nvPr/>
          </p:nvSpPr>
          <p:spPr bwMode="auto">
            <a:xfrm>
              <a:off x="5480975" y="4237506"/>
              <a:ext cx="1282059" cy="1036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anchor="ctr">
              <a:spAutoFit/>
            </a:bodyPr>
            <a:lstStyle/>
            <a:p>
              <a:pPr algn="ctr" defTabSz="412115">
                <a:lnSpc>
                  <a:spcPct val="80000"/>
                </a:lnSpc>
                <a:defRPr/>
              </a:pPr>
              <a:r>
                <a:rPr lang="en-US" sz="8000" kern="0" cap="all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  <a:cs typeface="헤드라인A"/>
                  <a:sym typeface="Arial"/>
                </a:rPr>
                <a:t>5</a:t>
              </a:r>
              <a:endParaRPr sz="8000" kern="0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cs typeface="헤드라인A"/>
                <a:sym typeface="Arial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675359" y="1751240"/>
            <a:ext cx="4757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itchFamily="2" charset="-122"/>
                <a:ea typeface="字魂35号-经典雅黑" pitchFamily="2" charset="-122"/>
                <a:sym typeface="Arial"/>
              </a:rPr>
              <a:t>系统展示</a:t>
            </a:r>
          </a:p>
        </p:txBody>
      </p:sp>
    </p:spTree>
    <p:extLst>
      <p:ext uri="{BB962C8B-B14F-4D97-AF65-F5344CB8AC3E}">
        <p14:creationId xmlns:p14="http://schemas.microsoft.com/office/powerpoint/2010/main" val="347695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14514" y="-14514"/>
            <a:ext cx="4499428" cy="2728840"/>
          </a:xfrm>
          <a:custGeom>
            <a:avLst/>
            <a:gdLst>
              <a:gd name="connsiteX0" fmla="*/ 0 w 4499428"/>
              <a:gd name="connsiteY0" fmla="*/ 0 h 2728840"/>
              <a:gd name="connsiteX1" fmla="*/ 4499428 w 4499428"/>
              <a:gd name="connsiteY1" fmla="*/ 0 h 2728840"/>
              <a:gd name="connsiteX2" fmla="*/ 4493245 w 4499428"/>
              <a:gd name="connsiteY2" fmla="*/ 14514 h 2728840"/>
              <a:gd name="connsiteX3" fmla="*/ 4169274 w 4499428"/>
              <a:gd name="connsiteY3" fmla="*/ 14514 h 2728840"/>
              <a:gd name="connsiteX4" fmla="*/ 2940004 w 4499428"/>
              <a:gd name="connsiteY4" fmla="*/ 2442824 h 2728840"/>
              <a:gd name="connsiteX5" fmla="*/ 2545690 w 4499428"/>
              <a:gd name="connsiteY5" fmla="*/ 1975924 h 2728840"/>
              <a:gd name="connsiteX6" fmla="*/ 14514 w 4499428"/>
              <a:gd name="connsiteY6" fmla="*/ 1975924 h 2728840"/>
              <a:gd name="connsiteX7" fmla="*/ 14514 w 4499428"/>
              <a:gd name="connsiteY7" fmla="*/ 2728840 h 2728840"/>
              <a:gd name="connsiteX8" fmla="*/ 0 w 4499428"/>
              <a:gd name="connsiteY8" fmla="*/ 2728685 h 272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9428" h="2728840">
                <a:moveTo>
                  <a:pt x="0" y="0"/>
                </a:moveTo>
                <a:lnTo>
                  <a:pt x="4499428" y="0"/>
                </a:lnTo>
                <a:lnTo>
                  <a:pt x="4493245" y="14514"/>
                </a:lnTo>
                <a:lnTo>
                  <a:pt x="4169274" y="14514"/>
                </a:lnTo>
                <a:lnTo>
                  <a:pt x="2940004" y="2442824"/>
                </a:lnTo>
                <a:lnTo>
                  <a:pt x="2545690" y="1975924"/>
                </a:lnTo>
                <a:lnTo>
                  <a:pt x="14514" y="1975924"/>
                </a:lnTo>
                <a:lnTo>
                  <a:pt x="14514" y="2728840"/>
                </a:lnTo>
                <a:lnTo>
                  <a:pt x="0" y="2728685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786580" y="1961410"/>
            <a:ext cx="2758075" cy="2142929"/>
          </a:xfrm>
          <a:custGeom>
            <a:avLst/>
            <a:gdLst>
              <a:gd name="T0" fmla="*/ 346 w 547"/>
              <a:gd name="T1" fmla="*/ 0 h 425"/>
              <a:gd name="T2" fmla="*/ 547 w 547"/>
              <a:gd name="T3" fmla="*/ 238 h 425"/>
              <a:gd name="T4" fmla="*/ 0 w 547"/>
              <a:gd name="T5" fmla="*/ 425 h 425"/>
              <a:gd name="T6" fmla="*/ 346 w 547"/>
              <a:gd name="T7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7" h="425">
                <a:moveTo>
                  <a:pt x="346" y="0"/>
                </a:moveTo>
                <a:lnTo>
                  <a:pt x="547" y="238"/>
                </a:lnTo>
                <a:lnTo>
                  <a:pt x="0" y="425"/>
                </a:lnTo>
                <a:lnTo>
                  <a:pt x="346" y="0"/>
                </a:lnTo>
                <a:close/>
              </a:path>
            </a:pathLst>
          </a:custGeom>
          <a:solidFill>
            <a:srgbClr val="02084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Freeform 6"/>
          <p:cNvSpPr/>
          <p:nvPr/>
        </p:nvSpPr>
        <p:spPr bwMode="auto">
          <a:xfrm>
            <a:off x="0" y="1961410"/>
            <a:ext cx="2531176" cy="4119464"/>
          </a:xfrm>
          <a:custGeom>
            <a:avLst/>
            <a:gdLst>
              <a:gd name="T0" fmla="*/ 502 w 502"/>
              <a:gd name="T1" fmla="*/ 0 h 817"/>
              <a:gd name="T2" fmla="*/ 0 w 502"/>
              <a:gd name="T3" fmla="*/ 0 h 817"/>
              <a:gd name="T4" fmla="*/ 0 w 502"/>
              <a:gd name="T5" fmla="*/ 817 h 817"/>
              <a:gd name="T6" fmla="*/ 502 w 502"/>
              <a:gd name="T7" fmla="*/ 0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2" h="817">
                <a:moveTo>
                  <a:pt x="502" y="0"/>
                </a:moveTo>
                <a:lnTo>
                  <a:pt x="0" y="0"/>
                </a:lnTo>
                <a:lnTo>
                  <a:pt x="0" y="817"/>
                </a:lnTo>
                <a:lnTo>
                  <a:pt x="502" y="0"/>
                </a:lnTo>
                <a:close/>
              </a:path>
            </a:pathLst>
          </a:custGeom>
          <a:solidFill>
            <a:srgbClr val="04196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2924466" y="0"/>
            <a:ext cx="2163098" cy="3161450"/>
          </a:xfrm>
          <a:custGeom>
            <a:avLst/>
            <a:gdLst>
              <a:gd name="T0" fmla="*/ 0 w 429"/>
              <a:gd name="T1" fmla="*/ 482 h 627"/>
              <a:gd name="T2" fmla="*/ 244 w 429"/>
              <a:gd name="T3" fmla="*/ 0 h 627"/>
              <a:gd name="T4" fmla="*/ 429 w 429"/>
              <a:gd name="T5" fmla="*/ 0 h 627"/>
              <a:gd name="T6" fmla="*/ 123 w 429"/>
              <a:gd name="T7" fmla="*/ 627 h 627"/>
              <a:gd name="T8" fmla="*/ 0 w 429"/>
              <a:gd name="T9" fmla="*/ 482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9" h="627">
                <a:moveTo>
                  <a:pt x="0" y="482"/>
                </a:moveTo>
                <a:lnTo>
                  <a:pt x="244" y="0"/>
                </a:lnTo>
                <a:lnTo>
                  <a:pt x="429" y="0"/>
                </a:lnTo>
                <a:lnTo>
                  <a:pt x="123" y="627"/>
                </a:lnTo>
                <a:lnTo>
                  <a:pt x="0" y="482"/>
                </a:lnTo>
                <a:close/>
              </a:path>
            </a:pathLst>
          </a:custGeom>
          <a:solidFill>
            <a:srgbClr val="041969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1374895" y="4507323"/>
            <a:ext cx="2169760" cy="1231074"/>
          </a:xfrm>
          <a:prstGeom prst="rect">
            <a:avLst/>
          </a:prstGeom>
          <a:noFill/>
        </p:spPr>
        <p:txBody>
          <a:bodyPr wrap="none" lIns="121888" tIns="60944" rIns="121888" bIns="60944" rtlCol="0">
            <a:spAutoFit/>
          </a:bodyPr>
          <a:lstStyle/>
          <a:p>
            <a:pPr algn="ctr" defTabSz="914400">
              <a:defRPr/>
            </a:pPr>
            <a:r>
              <a:rPr lang="zh-CN" altLang="en-US" sz="7200" spc="300" dirty="0">
                <a:solidFill>
                  <a:srgbClr val="041969"/>
                </a:solidFill>
                <a:latin typeface="字魂35号-经典雅黑" pitchFamily="2" charset="-122"/>
                <a:ea typeface="字魂35号-经典雅黑" pitchFamily="2" charset="-122"/>
                <a:sym typeface="Arial"/>
              </a:rPr>
              <a:t>目录</a:t>
            </a:r>
          </a:p>
        </p:txBody>
      </p:sp>
      <p:sp>
        <p:nvSpPr>
          <p:cNvPr id="47" name="TextBox 55"/>
          <p:cNvSpPr txBox="1"/>
          <p:nvPr/>
        </p:nvSpPr>
        <p:spPr>
          <a:xfrm>
            <a:off x="477213" y="5575753"/>
            <a:ext cx="3965124" cy="800187"/>
          </a:xfrm>
          <a:prstGeom prst="rect">
            <a:avLst/>
          </a:prstGeom>
          <a:noFill/>
        </p:spPr>
        <p:txBody>
          <a:bodyPr wrap="none" lIns="121888" tIns="60944" rIns="121888" bIns="60944" rtlCol="0">
            <a:spAutoFit/>
          </a:bodyPr>
          <a:lstStyle/>
          <a:p>
            <a:pPr algn="ctr" defTabSz="914400">
              <a:defRPr/>
            </a:pPr>
            <a:r>
              <a:rPr lang="en-US" altLang="zh-CN" sz="4400" b="1" spc="600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CONTENTS</a:t>
            </a:r>
            <a:endParaRPr lang="zh-CN" altLang="en-US" sz="4400" b="1" spc="600" dirty="0">
              <a:solidFill>
                <a:srgbClr val="041969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33" name="ísľîḓé"/>
          <p:cNvGrpSpPr/>
          <p:nvPr/>
        </p:nvGrpSpPr>
        <p:grpSpPr>
          <a:xfrm>
            <a:off x="6932929" y="1644077"/>
            <a:ext cx="194460" cy="234124"/>
            <a:chOff x="6932220" y="2026513"/>
            <a:chExt cx="194460" cy="234124"/>
          </a:xfrm>
        </p:grpSpPr>
        <p:sp>
          <p:nvSpPr>
            <p:cNvPr id="37" name="íṣḻïḍe"/>
            <p:cNvSpPr/>
            <p:nvPr/>
          </p:nvSpPr>
          <p:spPr bwMode="auto">
            <a:xfrm>
              <a:off x="6932220" y="2026513"/>
              <a:ext cx="194460" cy="155899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is1îḋe"/>
            <p:cNvSpPr/>
            <p:nvPr/>
          </p:nvSpPr>
          <p:spPr bwMode="auto">
            <a:xfrm>
              <a:off x="6932220" y="2104738"/>
              <a:ext cx="194460" cy="155899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4" name="ïŝ1ídè"/>
          <p:cNvSpPr/>
          <p:nvPr/>
        </p:nvSpPr>
        <p:spPr bwMode="auto">
          <a:xfrm>
            <a:off x="6096000" y="1391517"/>
            <a:ext cx="739244" cy="739244"/>
          </a:xfrm>
          <a:prstGeom prst="rect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rmAutofit/>
          </a:bodyPr>
          <a:lstStyle/>
          <a:p>
            <a:pPr algn="ctr"/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0</a:t>
            </a:r>
            <a:r>
              <a:rPr lang="en-US" altLang="zh-CN" sz="1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1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5" name="íṩḷidè"/>
          <p:cNvSpPr/>
          <p:nvPr/>
        </p:nvSpPr>
        <p:spPr bwMode="auto">
          <a:xfrm>
            <a:off x="7350908" y="1330549"/>
            <a:ext cx="3443109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项目概述与应用价值</a:t>
            </a:r>
          </a:p>
        </p:txBody>
      </p:sp>
      <p:grpSp>
        <p:nvGrpSpPr>
          <p:cNvPr id="73" name="ïṡ1íḍè"/>
          <p:cNvGrpSpPr/>
          <p:nvPr/>
        </p:nvGrpSpPr>
        <p:grpSpPr>
          <a:xfrm>
            <a:off x="6932929" y="2453231"/>
            <a:ext cx="194460" cy="234124"/>
            <a:chOff x="6932220" y="2026513"/>
            <a:chExt cx="194460" cy="234124"/>
          </a:xfrm>
        </p:grpSpPr>
        <p:sp>
          <p:nvSpPr>
            <p:cNvPr id="77" name="íŝľïďé"/>
            <p:cNvSpPr/>
            <p:nvPr/>
          </p:nvSpPr>
          <p:spPr bwMode="auto">
            <a:xfrm>
              <a:off x="6932220" y="2026513"/>
              <a:ext cx="194460" cy="155899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8" name="i$ļîďe"/>
            <p:cNvSpPr/>
            <p:nvPr/>
          </p:nvSpPr>
          <p:spPr bwMode="auto">
            <a:xfrm>
              <a:off x="6932220" y="2104738"/>
              <a:ext cx="194460" cy="155899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74" name="îṥľíḓe"/>
          <p:cNvSpPr/>
          <p:nvPr/>
        </p:nvSpPr>
        <p:spPr bwMode="auto">
          <a:xfrm>
            <a:off x="6096000" y="2200671"/>
            <a:ext cx="739244" cy="739244"/>
          </a:xfrm>
          <a:prstGeom prst="rect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0</a:t>
            </a:r>
            <a:r>
              <a:rPr lang="en-US" altLang="zh-CN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2</a:t>
            </a:r>
          </a:p>
        </p:txBody>
      </p:sp>
      <p:sp>
        <p:nvSpPr>
          <p:cNvPr id="75" name="íṩļîḓê"/>
          <p:cNvSpPr/>
          <p:nvPr/>
        </p:nvSpPr>
        <p:spPr bwMode="auto">
          <a:xfrm>
            <a:off x="7350909" y="2139703"/>
            <a:ext cx="3443108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数据构建与模型微调</a:t>
            </a:r>
          </a:p>
        </p:txBody>
      </p:sp>
      <p:grpSp>
        <p:nvGrpSpPr>
          <p:cNvPr id="80" name="ïş1ídê"/>
          <p:cNvGrpSpPr/>
          <p:nvPr/>
        </p:nvGrpSpPr>
        <p:grpSpPr>
          <a:xfrm>
            <a:off x="6932929" y="3281755"/>
            <a:ext cx="194460" cy="234124"/>
            <a:chOff x="6932220" y="2026513"/>
            <a:chExt cx="194460" cy="234124"/>
          </a:xfrm>
        </p:grpSpPr>
        <p:sp>
          <p:nvSpPr>
            <p:cNvPr id="84" name="ïṣľídè"/>
            <p:cNvSpPr/>
            <p:nvPr/>
          </p:nvSpPr>
          <p:spPr bwMode="auto">
            <a:xfrm>
              <a:off x="6932220" y="2026513"/>
              <a:ext cx="194460" cy="155899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5" name="îṣļïḍe"/>
            <p:cNvSpPr/>
            <p:nvPr/>
          </p:nvSpPr>
          <p:spPr bwMode="auto">
            <a:xfrm>
              <a:off x="6932220" y="2104738"/>
              <a:ext cx="194460" cy="155899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1" name="iSliḋê"/>
          <p:cNvSpPr/>
          <p:nvPr/>
        </p:nvSpPr>
        <p:spPr bwMode="auto">
          <a:xfrm>
            <a:off x="6096000" y="3029195"/>
            <a:ext cx="739244" cy="739244"/>
          </a:xfrm>
          <a:prstGeom prst="rect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0</a:t>
            </a:r>
            <a:r>
              <a:rPr lang="en-US" altLang="zh-CN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3</a:t>
            </a:r>
          </a:p>
        </p:txBody>
      </p:sp>
      <p:sp>
        <p:nvSpPr>
          <p:cNvPr id="82" name="isļidè"/>
          <p:cNvSpPr/>
          <p:nvPr/>
        </p:nvSpPr>
        <p:spPr bwMode="auto">
          <a:xfrm>
            <a:off x="7350908" y="2968227"/>
            <a:ext cx="3379543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系统开发</a:t>
            </a: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grpSp>
        <p:nvGrpSpPr>
          <p:cNvPr id="2" name="ïş1ídê">
            <a:extLst>
              <a:ext uri="{FF2B5EF4-FFF2-40B4-BE49-F238E27FC236}">
                <a16:creationId xmlns:a16="http://schemas.microsoft.com/office/drawing/2014/main" id="{2207AA4D-4E4B-8A20-25B8-769BA3C40CAA}"/>
              </a:ext>
            </a:extLst>
          </p:cNvPr>
          <p:cNvGrpSpPr/>
          <p:nvPr/>
        </p:nvGrpSpPr>
        <p:grpSpPr>
          <a:xfrm>
            <a:off x="6932929" y="4072316"/>
            <a:ext cx="194460" cy="234124"/>
            <a:chOff x="6932220" y="2026513"/>
            <a:chExt cx="194460" cy="234124"/>
          </a:xfrm>
        </p:grpSpPr>
        <p:sp>
          <p:nvSpPr>
            <p:cNvPr id="3" name="ïṣľídè">
              <a:extLst>
                <a:ext uri="{FF2B5EF4-FFF2-40B4-BE49-F238E27FC236}">
                  <a16:creationId xmlns:a16="http://schemas.microsoft.com/office/drawing/2014/main" id="{65B526CB-ACD2-5A06-F7B9-A4E1F2FDE4A6}"/>
                </a:ext>
              </a:extLst>
            </p:cNvPr>
            <p:cNvSpPr/>
            <p:nvPr/>
          </p:nvSpPr>
          <p:spPr bwMode="auto">
            <a:xfrm>
              <a:off x="6932220" y="2026513"/>
              <a:ext cx="194460" cy="155899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" name="îṣļïḍe">
              <a:extLst>
                <a:ext uri="{FF2B5EF4-FFF2-40B4-BE49-F238E27FC236}">
                  <a16:creationId xmlns:a16="http://schemas.microsoft.com/office/drawing/2014/main" id="{017415D7-BD13-EF7E-8A94-3922C42ACE1C}"/>
                </a:ext>
              </a:extLst>
            </p:cNvPr>
            <p:cNvSpPr/>
            <p:nvPr/>
          </p:nvSpPr>
          <p:spPr bwMode="auto">
            <a:xfrm>
              <a:off x="6932220" y="2104738"/>
              <a:ext cx="194460" cy="155899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8" name="iSliḋê">
            <a:extLst>
              <a:ext uri="{FF2B5EF4-FFF2-40B4-BE49-F238E27FC236}">
                <a16:creationId xmlns:a16="http://schemas.microsoft.com/office/drawing/2014/main" id="{1F033BD9-933B-6F7D-E03F-B2270E351923}"/>
              </a:ext>
            </a:extLst>
          </p:cNvPr>
          <p:cNvSpPr/>
          <p:nvPr/>
        </p:nvSpPr>
        <p:spPr bwMode="auto">
          <a:xfrm>
            <a:off x="6096000" y="3819756"/>
            <a:ext cx="739244" cy="739244"/>
          </a:xfrm>
          <a:prstGeom prst="rect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0</a:t>
            </a:r>
            <a:r>
              <a:rPr lang="en-US" altLang="zh-CN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4</a:t>
            </a:r>
          </a:p>
        </p:txBody>
      </p:sp>
      <p:sp>
        <p:nvSpPr>
          <p:cNvPr id="9" name="isļidè">
            <a:extLst>
              <a:ext uri="{FF2B5EF4-FFF2-40B4-BE49-F238E27FC236}">
                <a16:creationId xmlns:a16="http://schemas.microsoft.com/office/drawing/2014/main" id="{6EAD5113-A44C-CA19-CAE2-0CC6E91E0B6F}"/>
              </a:ext>
            </a:extLst>
          </p:cNvPr>
          <p:cNvSpPr/>
          <p:nvPr/>
        </p:nvSpPr>
        <p:spPr bwMode="auto">
          <a:xfrm>
            <a:off x="7350908" y="3758788"/>
            <a:ext cx="3379543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未来展望</a:t>
            </a:r>
          </a:p>
        </p:txBody>
      </p:sp>
      <p:grpSp>
        <p:nvGrpSpPr>
          <p:cNvPr id="10" name="ïş1ídê">
            <a:extLst>
              <a:ext uri="{FF2B5EF4-FFF2-40B4-BE49-F238E27FC236}">
                <a16:creationId xmlns:a16="http://schemas.microsoft.com/office/drawing/2014/main" id="{0EB99161-CB18-F8A1-4FBD-D12B00124662}"/>
              </a:ext>
            </a:extLst>
          </p:cNvPr>
          <p:cNvGrpSpPr/>
          <p:nvPr/>
        </p:nvGrpSpPr>
        <p:grpSpPr>
          <a:xfrm>
            <a:off x="6932929" y="4839872"/>
            <a:ext cx="194460" cy="234124"/>
            <a:chOff x="6932220" y="2026513"/>
            <a:chExt cx="194460" cy="234124"/>
          </a:xfrm>
        </p:grpSpPr>
        <p:sp>
          <p:nvSpPr>
            <p:cNvPr id="12" name="ïṣľídè">
              <a:extLst>
                <a:ext uri="{FF2B5EF4-FFF2-40B4-BE49-F238E27FC236}">
                  <a16:creationId xmlns:a16="http://schemas.microsoft.com/office/drawing/2014/main" id="{BA0C766B-C3C0-F914-D554-F9F7DF83E3D9}"/>
                </a:ext>
              </a:extLst>
            </p:cNvPr>
            <p:cNvSpPr/>
            <p:nvPr/>
          </p:nvSpPr>
          <p:spPr bwMode="auto">
            <a:xfrm>
              <a:off x="6932220" y="2026513"/>
              <a:ext cx="194460" cy="155899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îṣļïḍe">
              <a:extLst>
                <a:ext uri="{FF2B5EF4-FFF2-40B4-BE49-F238E27FC236}">
                  <a16:creationId xmlns:a16="http://schemas.microsoft.com/office/drawing/2014/main" id="{6B11E064-4BB9-3B88-8595-CBCB04578926}"/>
                </a:ext>
              </a:extLst>
            </p:cNvPr>
            <p:cNvSpPr/>
            <p:nvPr/>
          </p:nvSpPr>
          <p:spPr bwMode="auto">
            <a:xfrm>
              <a:off x="6932220" y="2104738"/>
              <a:ext cx="194460" cy="155899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40000" lnSpcReduction="20000"/>
            </a:bodyPr>
            <a:lstStyle>
              <a:defPPr>
                <a:defRPr lang="id-ID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</a:defRPr>
              </a:lvl9pPr>
            </a:lstStyle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4" name="iSliḋê">
            <a:extLst>
              <a:ext uri="{FF2B5EF4-FFF2-40B4-BE49-F238E27FC236}">
                <a16:creationId xmlns:a16="http://schemas.microsoft.com/office/drawing/2014/main" id="{8AA80C43-0013-6BBC-C4E1-8BF8B6089895}"/>
              </a:ext>
            </a:extLst>
          </p:cNvPr>
          <p:cNvSpPr/>
          <p:nvPr/>
        </p:nvSpPr>
        <p:spPr bwMode="auto">
          <a:xfrm>
            <a:off x="6096000" y="4587312"/>
            <a:ext cx="739244" cy="739244"/>
          </a:xfrm>
          <a:prstGeom prst="rect">
            <a:avLst/>
          </a:prstGeom>
          <a:noFill/>
          <a:ln w="19050">
            <a:noFill/>
            <a:round/>
          </a:ln>
        </p:spPr>
        <p:txBody>
          <a:bodyPr rot="0" spcFirstLastPara="0" vert="horz" wrap="square" lIns="91440" tIns="45720" rIns="91440" bIns="45720" anchor="ctr" anchorCtr="0" forceAA="0" compatLnSpc="1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0</a:t>
            </a:r>
            <a:r>
              <a:rPr lang="en-US" altLang="zh-CN" sz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5</a:t>
            </a:r>
          </a:p>
        </p:txBody>
      </p:sp>
      <p:sp>
        <p:nvSpPr>
          <p:cNvPr id="15" name="isļidè">
            <a:extLst>
              <a:ext uri="{FF2B5EF4-FFF2-40B4-BE49-F238E27FC236}">
                <a16:creationId xmlns:a16="http://schemas.microsoft.com/office/drawing/2014/main" id="{49251350-69E0-1771-98E2-FBF9146109C9}"/>
              </a:ext>
            </a:extLst>
          </p:cNvPr>
          <p:cNvSpPr/>
          <p:nvPr/>
        </p:nvSpPr>
        <p:spPr bwMode="auto">
          <a:xfrm>
            <a:off x="7350908" y="4526344"/>
            <a:ext cx="3379543" cy="86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系统展示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  <p:bldP spid="46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系统展示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9F13B2-CC7E-15F8-C31E-8F8CB1083728}"/>
              </a:ext>
            </a:extLst>
          </p:cNvPr>
          <p:cNvSpPr txBox="1"/>
          <p:nvPr/>
        </p:nvSpPr>
        <p:spPr>
          <a:xfrm>
            <a:off x="473239" y="933666"/>
            <a:ext cx="11241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系统功能演示</a:t>
            </a:r>
            <a:endParaRPr lang="en-US" altLang="zh-CN" sz="2400" b="1" dirty="0"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/>
            <a:endParaRPr lang="en-US" altLang="zh-CN" sz="2400" b="1" dirty="0"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79D9AA-9EB6-37F1-8482-1A07C4322D0C}"/>
              </a:ext>
            </a:extLst>
          </p:cNvPr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</p:spTree>
    <p:extLst>
      <p:ext uri="{BB962C8B-B14F-4D97-AF65-F5344CB8AC3E}">
        <p14:creationId xmlns:p14="http://schemas.microsoft.com/office/powerpoint/2010/main" val="204301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A-文本框 8"/>
          <p:cNvSpPr txBox="1"/>
          <p:nvPr>
            <p:custDataLst>
              <p:tags r:id="rId1"/>
            </p:custDataLst>
          </p:nvPr>
        </p:nvSpPr>
        <p:spPr>
          <a:xfrm>
            <a:off x="2585720" y="2138926"/>
            <a:ext cx="702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itchFamily="2" charset="-122"/>
                <a:ea typeface="字魂35号-经典雅黑" pitchFamily="2" charset="-122"/>
                <a:sym typeface="Arial"/>
              </a:rPr>
              <a:t>谢谢</a:t>
            </a:r>
            <a:endParaRPr lang="en-US" altLang="zh-CN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35号-经典雅黑" pitchFamily="2" charset="-122"/>
              <a:ea typeface="字魂35号-经典雅黑" pitchFamily="2" charset="-122"/>
              <a:sym typeface="Arial"/>
            </a:endParaRPr>
          </a:p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itchFamily="2" charset="-122"/>
                <a:ea typeface="字魂35号-经典雅黑" pitchFamily="2" charset="-122"/>
                <a:sym typeface="Arial"/>
              </a:rPr>
              <a:t>请老师指正</a:t>
            </a:r>
          </a:p>
        </p:txBody>
      </p:sp>
      <p:sp>
        <p:nvSpPr>
          <p:cNvPr id="12" name="PA-平行四边形 11"/>
          <p:cNvSpPr/>
          <p:nvPr>
            <p:custDataLst>
              <p:tags r:id="rId2"/>
            </p:custDataLst>
          </p:nvPr>
        </p:nvSpPr>
        <p:spPr>
          <a:xfrm>
            <a:off x="3316219" y="1697900"/>
            <a:ext cx="1938578" cy="45719"/>
          </a:xfrm>
          <a:prstGeom prst="parallelogram">
            <a:avLst>
              <a:gd name="adj" fmla="val 33526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14" name="PA-平行四边形 13"/>
          <p:cNvSpPr/>
          <p:nvPr>
            <p:custDataLst>
              <p:tags r:id="rId3"/>
            </p:custDataLst>
          </p:nvPr>
        </p:nvSpPr>
        <p:spPr>
          <a:xfrm>
            <a:off x="1975522" y="4109817"/>
            <a:ext cx="2043115" cy="36000"/>
          </a:xfrm>
          <a:prstGeom prst="parallelogram">
            <a:avLst>
              <a:gd name="adj" fmla="val 33526"/>
            </a:avLst>
          </a:prstGeom>
          <a:gradFill flip="none" rotWithShape="1">
            <a:gsLst>
              <a:gs pos="0">
                <a:srgbClr val="2EF4FE">
                  <a:alpha val="0"/>
                </a:srgbClr>
              </a:gs>
              <a:gs pos="100000">
                <a:srgbClr val="2EF4FE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7" name="PA-平行四边形 16"/>
          <p:cNvSpPr/>
          <p:nvPr>
            <p:custDataLst>
              <p:tags r:id="rId4"/>
            </p:custDataLst>
          </p:nvPr>
        </p:nvSpPr>
        <p:spPr>
          <a:xfrm>
            <a:off x="5296139" y="3964140"/>
            <a:ext cx="3138332" cy="45719"/>
          </a:xfrm>
          <a:prstGeom prst="parallelogram">
            <a:avLst>
              <a:gd name="adj" fmla="val 33526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PA-平行四边形 17"/>
          <p:cNvSpPr/>
          <p:nvPr>
            <p:custDataLst>
              <p:tags r:id="rId5"/>
            </p:custDataLst>
          </p:nvPr>
        </p:nvSpPr>
        <p:spPr>
          <a:xfrm>
            <a:off x="9205281" y="3016901"/>
            <a:ext cx="1194157" cy="45719"/>
          </a:xfrm>
          <a:prstGeom prst="parallelogram">
            <a:avLst>
              <a:gd name="adj" fmla="val 33526"/>
            </a:avLst>
          </a:prstGeom>
          <a:gradFill flip="none" rotWithShape="1">
            <a:gsLst>
              <a:gs pos="0">
                <a:srgbClr val="2EF4FE">
                  <a:alpha val="0"/>
                </a:srgbClr>
              </a:gs>
              <a:gs pos="100000">
                <a:srgbClr val="2EF4FE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" name="PA-平行四边形 18"/>
          <p:cNvSpPr/>
          <p:nvPr>
            <p:custDataLst>
              <p:tags r:id="rId6"/>
            </p:custDataLst>
          </p:nvPr>
        </p:nvSpPr>
        <p:spPr>
          <a:xfrm>
            <a:off x="8787825" y="1784043"/>
            <a:ext cx="1194157" cy="36000"/>
          </a:xfrm>
          <a:prstGeom prst="parallelogram">
            <a:avLst>
              <a:gd name="adj" fmla="val 33526"/>
            </a:avLst>
          </a:prstGeom>
          <a:gradFill flip="none" rotWithShape="1">
            <a:gsLst>
              <a:gs pos="0">
                <a:srgbClr val="2EF4FE">
                  <a:alpha val="0"/>
                </a:srgbClr>
              </a:gs>
              <a:gs pos="100000">
                <a:srgbClr val="2EF4FE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Shape 206"/>
          <p:cNvSpPr>
            <a:spLocks noChangeArrowheads="1"/>
          </p:cNvSpPr>
          <p:nvPr/>
        </p:nvSpPr>
        <p:spPr bwMode="auto">
          <a:xfrm>
            <a:off x="1748414" y="2295799"/>
            <a:ext cx="254000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4" name="Shape 207"/>
          <p:cNvSpPr>
            <a:spLocks noChangeArrowheads="1"/>
          </p:cNvSpPr>
          <p:nvPr/>
        </p:nvSpPr>
        <p:spPr bwMode="auto">
          <a:xfrm rot="10800000">
            <a:off x="10144709" y="2295799"/>
            <a:ext cx="256116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6" name="Shape 208"/>
          <p:cNvSpPr>
            <a:spLocks noChangeShapeType="1"/>
          </p:cNvSpPr>
          <p:nvPr/>
        </p:nvSpPr>
        <p:spPr bwMode="auto">
          <a:xfrm flipV="1">
            <a:off x="10769125" y="2376232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7" name="Shape 209"/>
          <p:cNvSpPr>
            <a:spLocks noChangeShapeType="1"/>
          </p:cNvSpPr>
          <p:nvPr/>
        </p:nvSpPr>
        <p:spPr bwMode="auto">
          <a:xfrm flipV="1">
            <a:off x="11137425" y="2524399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8" name="Shape 210"/>
          <p:cNvSpPr>
            <a:spLocks noChangeShapeType="1"/>
          </p:cNvSpPr>
          <p:nvPr/>
        </p:nvSpPr>
        <p:spPr bwMode="auto">
          <a:xfrm flipV="1">
            <a:off x="1426280" y="2376232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9" name="Shape 211"/>
          <p:cNvSpPr>
            <a:spLocks noChangeShapeType="1"/>
          </p:cNvSpPr>
          <p:nvPr/>
        </p:nvSpPr>
        <p:spPr bwMode="auto">
          <a:xfrm flipV="1">
            <a:off x="1034697" y="2524399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2865ED-5930-CEEA-D9DF-01C243A8D968}"/>
              </a:ext>
            </a:extLst>
          </p:cNvPr>
          <p:cNvSpPr txBox="1"/>
          <p:nvPr/>
        </p:nvSpPr>
        <p:spPr>
          <a:xfrm>
            <a:off x="413173" y="502337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年第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届中国大学生计算机设计大赛   人工智能应用   人工智能实践赛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F9E97F-05BF-5AEC-D2EB-B991B7475C17}"/>
              </a:ext>
            </a:extLst>
          </p:cNvPr>
          <p:cNvSpPr txBox="1"/>
          <p:nvPr/>
        </p:nvSpPr>
        <p:spPr>
          <a:xfrm>
            <a:off x="2931319" y="4335296"/>
            <a:ext cx="6329361" cy="1745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团队编号：</a:t>
            </a:r>
            <a:r>
              <a:rPr lang="en-US" altLang="zh-CN" sz="20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2024010535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itchFamily="2" charset="-122"/>
                <a:ea typeface="字魂35号-经典雅黑" pitchFamily="2" charset="-122"/>
                <a:sym typeface="Arial"/>
              </a:rPr>
              <a:t>GrammarGPT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itchFamily="2" charset="-122"/>
                <a:ea typeface="字魂35号-经典雅黑" pitchFamily="2" charset="-122"/>
                <a:sym typeface="Arial"/>
              </a:rPr>
              <a:t>：基于大语言模型的文本智能纠错系统</a:t>
            </a:r>
            <a:endPara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35号-经典雅黑" pitchFamily="2" charset="-122"/>
              <a:ea typeface="字魂35号-经典雅黑" pitchFamily="2" charset="-122"/>
              <a:sym typeface="Arial"/>
            </a:endParaRPr>
          </a:p>
          <a:p>
            <a:pPr algn="ctr">
              <a:lnSpc>
                <a:spcPct val="150000"/>
              </a:lnSpc>
            </a:pPr>
            <a:endParaRPr lang="en-US" altLang="zh-CN" sz="1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华中科技大学</a:t>
            </a:r>
            <a:endParaRPr lang="en-US" altLang="zh-CN" sz="20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412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0"/>
                            </p:stCondLst>
                            <p:childTnLst>
                              <p:par>
                                <p:cTn id="5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" accel="100000" fill="hold">
                                          <p:stCondLst>
                                            <p:cond delay="9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4" grpId="0" animBg="1"/>
      <p:bldP spid="17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670"/>
            <a:ext cx="12189611" cy="6858000"/>
          </a:xfrm>
          <a:prstGeom prst="rect">
            <a:avLst/>
          </a:prstGeom>
        </p:spPr>
      </p:pic>
      <p:sp>
        <p:nvSpPr>
          <p:cNvPr id="10" name="Shape 206"/>
          <p:cNvSpPr>
            <a:spLocks noChangeArrowheads="1"/>
          </p:cNvSpPr>
          <p:nvPr/>
        </p:nvSpPr>
        <p:spPr bwMode="auto">
          <a:xfrm>
            <a:off x="2948199" y="1711598"/>
            <a:ext cx="254000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1" name="Shape 207"/>
          <p:cNvSpPr>
            <a:spLocks noChangeArrowheads="1"/>
          </p:cNvSpPr>
          <p:nvPr/>
        </p:nvSpPr>
        <p:spPr bwMode="auto">
          <a:xfrm rot="10800000">
            <a:off x="9062826" y="1762398"/>
            <a:ext cx="256116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2" name="Shape 208"/>
          <p:cNvSpPr>
            <a:spLocks noChangeShapeType="1"/>
          </p:cNvSpPr>
          <p:nvPr/>
        </p:nvSpPr>
        <p:spPr bwMode="auto">
          <a:xfrm flipV="1">
            <a:off x="9687242" y="184283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3" name="Shape 209"/>
          <p:cNvSpPr>
            <a:spLocks noChangeShapeType="1"/>
          </p:cNvSpPr>
          <p:nvPr/>
        </p:nvSpPr>
        <p:spPr bwMode="auto">
          <a:xfrm flipV="1">
            <a:off x="10055542" y="199099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4" name="Shape 210"/>
          <p:cNvSpPr>
            <a:spLocks noChangeShapeType="1"/>
          </p:cNvSpPr>
          <p:nvPr/>
        </p:nvSpPr>
        <p:spPr bwMode="auto">
          <a:xfrm flipV="1">
            <a:off x="2556615" y="179203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5" name="Shape 211"/>
          <p:cNvSpPr>
            <a:spLocks noChangeShapeType="1"/>
          </p:cNvSpPr>
          <p:nvPr/>
        </p:nvSpPr>
        <p:spPr bwMode="auto">
          <a:xfrm flipV="1">
            <a:off x="2165032" y="194019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09484" y="3556000"/>
            <a:ext cx="2143762" cy="2143760"/>
            <a:chOff x="5009484" y="3556000"/>
            <a:chExt cx="2143762" cy="2143760"/>
          </a:xfrm>
        </p:grpSpPr>
        <p:grpSp>
          <p:nvGrpSpPr>
            <p:cNvPr id="3" name="组合 2"/>
            <p:cNvGrpSpPr/>
            <p:nvPr/>
          </p:nvGrpSpPr>
          <p:grpSpPr>
            <a:xfrm>
              <a:off x="5009484" y="3556000"/>
              <a:ext cx="2143762" cy="2143760"/>
              <a:chOff x="4568596" y="924798"/>
              <a:chExt cx="3229434" cy="3229432"/>
            </a:xfrm>
          </p:grpSpPr>
          <p:sp>
            <p:nvSpPr>
              <p:cNvPr id="16" name="Shape 98"/>
              <p:cNvSpPr>
                <a:spLocks noChangeArrowheads="1"/>
              </p:cNvSpPr>
              <p:nvPr/>
            </p:nvSpPr>
            <p:spPr bwMode="auto">
              <a:xfrm>
                <a:off x="4849671" y="1205873"/>
                <a:ext cx="2667284" cy="2667282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76200">
                <a:solidFill>
                  <a:srgbClr val="FFFFFF"/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" name="Shape 99"/>
              <p:cNvSpPr>
                <a:spLocks noChangeArrowheads="1"/>
              </p:cNvSpPr>
              <p:nvPr/>
            </p:nvSpPr>
            <p:spPr bwMode="auto">
              <a:xfrm>
                <a:off x="4568596" y="924798"/>
                <a:ext cx="3229434" cy="3229432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9525">
                <a:solidFill>
                  <a:srgbClr val="FFFFFF">
                    <a:alpha val="65097"/>
                  </a:srgbClr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18" name="Shape 105"/>
            <p:cNvSpPr/>
            <p:nvPr/>
          </p:nvSpPr>
          <p:spPr bwMode="auto">
            <a:xfrm>
              <a:off x="5480975" y="4237506"/>
              <a:ext cx="1282059" cy="1036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anchor="ctr">
              <a:spAutoFit/>
            </a:bodyPr>
            <a:lstStyle/>
            <a:p>
              <a:pPr algn="ctr" defTabSz="412115">
                <a:lnSpc>
                  <a:spcPct val="80000"/>
                </a:lnSpc>
                <a:defRPr/>
              </a:pPr>
              <a:r>
                <a:rPr lang="en-US" sz="8000" kern="0" cap="all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  <a:cs typeface="헤드라인A"/>
                  <a:sym typeface="Arial"/>
                </a:rPr>
                <a:t>1</a:t>
              </a:r>
              <a:endParaRPr sz="8000" kern="0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cs typeface="헤드라인A"/>
                <a:sym typeface="Arial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202199" y="1942624"/>
            <a:ext cx="5860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itchFamily="2" charset="-122"/>
                <a:ea typeface="字魂35号-经典雅黑" pitchFamily="2" charset="-122"/>
                <a:sym typeface="Arial"/>
              </a:rPr>
              <a:t>项目概述与应用价值</a:t>
            </a:r>
          </a:p>
        </p:txBody>
      </p:sp>
    </p:spTree>
    <p:extLst>
      <p:ext uri="{BB962C8B-B14F-4D97-AF65-F5344CB8AC3E}">
        <p14:creationId xmlns:p14="http://schemas.microsoft.com/office/powerpoint/2010/main" val="22630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项目概述与应用价值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0E3465E0-87D8-2857-5883-C862B84055F3}"/>
              </a:ext>
            </a:extLst>
          </p:cNvPr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7AD54D-5AC1-7259-22F3-3ADC8132FFD4}"/>
              </a:ext>
            </a:extLst>
          </p:cNvPr>
          <p:cNvSpPr txBox="1"/>
          <p:nvPr/>
        </p:nvSpPr>
        <p:spPr>
          <a:xfrm>
            <a:off x="701213" y="1034279"/>
            <a:ext cx="50182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近年来，本科及硕士研究生项目招生规模逐年递增，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楷体" panose="02010609060101010101" pitchFamily="49" charset="-122"/>
              </a:rPr>
              <a:t>本科生与研究生在教师指导下发表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楷体" panose="02010609060101010101" pitchFamily="49" charset="-122"/>
              </a:rPr>
              <a:t>中文学术论文及学位论文的产量也越发增加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楷体" panose="02010609060101010101" pitchFamily="49" charset="-122"/>
              </a:rPr>
              <a:t>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楷体" panose="02010609060101010101" pitchFamily="49" charset="-122"/>
            </a:endParaRPr>
          </a:p>
          <a:p>
            <a:pPr algn="just"/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楷体" panose="02010609060101010101" pitchFamily="49" charset="-122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楷体" panose="02010609060101010101" pitchFamily="49" charset="-122"/>
              </a:rPr>
              <a:t>学术论文发表前需要经历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楷体" panose="02010609060101010101" pitchFamily="49" charset="-122"/>
              </a:rPr>
              <a:t>多次打磨和修改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楷体" panose="02010609060101010101" pitchFamily="49" charset="-122"/>
              </a:rPr>
              <a:t>，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楷体" panose="02010609060101010101" pitchFamily="49" charset="-122"/>
              </a:rPr>
              <a:t>这是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楷体" panose="02010609060101010101" pitchFamily="49" charset="-122"/>
              </a:rPr>
              <a:t>为了纠正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楷体" panose="02010609060101010101" pitchFamily="49" charset="-122"/>
              </a:rPr>
              <a:t>表述的规范性、逻辑结构的严密性以及语言的流畅性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楷体" panose="02010609060101010101" pitchFamily="49" charset="-122"/>
              </a:rPr>
              <a:t>。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9C28E4E-ECEE-E8E5-B4E5-968C7CC2F3D9}"/>
              </a:ext>
            </a:extLst>
          </p:cNvPr>
          <p:cNvGrpSpPr/>
          <p:nvPr/>
        </p:nvGrpSpPr>
        <p:grpSpPr>
          <a:xfrm>
            <a:off x="944574" y="3762565"/>
            <a:ext cx="4531511" cy="2768203"/>
            <a:chOff x="6813714" y="3471944"/>
            <a:chExt cx="4531511" cy="276820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5C2E2F6-0362-3AB2-17C8-921011381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3714" y="3471944"/>
              <a:ext cx="4531511" cy="2768203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76F2108-090D-7D9D-ED98-F77689DC85E3}"/>
                </a:ext>
              </a:extLst>
            </p:cNvPr>
            <p:cNvSpPr txBox="1"/>
            <p:nvPr/>
          </p:nvSpPr>
          <p:spPr>
            <a:xfrm>
              <a:off x="8962408" y="529159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语法纠错</a:t>
              </a:r>
              <a:endPara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拼写纠错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7EB83497-9C3D-C41B-4AA8-13EEC5990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026" y="1274295"/>
            <a:ext cx="1172834" cy="103637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128B4CD-17A5-9891-6F21-79B0D8AA4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691" y="1476003"/>
            <a:ext cx="2514000" cy="632957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523E72B-7600-33B9-318C-A37CAB08FC48}"/>
              </a:ext>
            </a:extLst>
          </p:cNvPr>
          <p:cNvSpPr/>
          <p:nvPr/>
        </p:nvSpPr>
        <p:spPr>
          <a:xfrm>
            <a:off x="6010102" y="2514999"/>
            <a:ext cx="2785470" cy="43004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仅能检测简单拼写问题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8B83C83-E075-6275-49C0-4366B3A5C550}"/>
              </a:ext>
            </a:extLst>
          </p:cNvPr>
          <p:cNvSpPr/>
          <p:nvPr/>
        </p:nvSpPr>
        <p:spPr>
          <a:xfrm>
            <a:off x="8996598" y="2514999"/>
            <a:ext cx="2997284" cy="43004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学术论文领域改错表现欠佳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74A6DB3-D310-E0B5-29E2-5691DC435D25}"/>
              </a:ext>
            </a:extLst>
          </p:cNvPr>
          <p:cNvSpPr/>
          <p:nvPr/>
        </p:nvSpPr>
        <p:spPr>
          <a:xfrm>
            <a:off x="630865" y="1034280"/>
            <a:ext cx="5167423" cy="2104100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888098-D2C6-EC0D-A296-33E50244E611}"/>
              </a:ext>
            </a:extLst>
          </p:cNvPr>
          <p:cNvSpPr/>
          <p:nvPr/>
        </p:nvSpPr>
        <p:spPr>
          <a:xfrm>
            <a:off x="1678419" y="3219469"/>
            <a:ext cx="3063819" cy="42150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人工识别费时费力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796AFCB-F46C-DC80-D377-E7860B613B62}"/>
              </a:ext>
            </a:extLst>
          </p:cNvPr>
          <p:cNvSpPr/>
          <p:nvPr/>
        </p:nvSpPr>
        <p:spPr>
          <a:xfrm>
            <a:off x="7766314" y="3216778"/>
            <a:ext cx="2460567" cy="421507"/>
          </a:xfrm>
          <a:prstGeom prst="rect">
            <a:avLst/>
          </a:prstGeom>
          <a:noFill/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效率低，精度差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F4F6E07-1F61-CC30-E435-59D0F04CA45E}"/>
              </a:ext>
            </a:extLst>
          </p:cNvPr>
          <p:cNvGrpSpPr/>
          <p:nvPr/>
        </p:nvGrpSpPr>
        <p:grpSpPr>
          <a:xfrm>
            <a:off x="5953634" y="3776669"/>
            <a:ext cx="3115551" cy="2911626"/>
            <a:chOff x="5953634" y="3776669"/>
            <a:chExt cx="3107029" cy="291162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94F5281-3FCB-1F7C-13C2-D2389F07D102}"/>
                </a:ext>
              </a:extLst>
            </p:cNvPr>
            <p:cNvSpPr/>
            <p:nvPr/>
          </p:nvSpPr>
          <p:spPr>
            <a:xfrm>
              <a:off x="5953634" y="3776669"/>
              <a:ext cx="3107029" cy="2709947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FAAB7D5-D7EC-3A24-D301-9EA41951B334}"/>
                </a:ext>
              </a:extLst>
            </p:cNvPr>
            <p:cNvSpPr txBox="1"/>
            <p:nvPr/>
          </p:nvSpPr>
          <p:spPr>
            <a:xfrm>
              <a:off x="6010101" y="4241471"/>
              <a:ext cx="2986496" cy="2446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拼写错误</a:t>
              </a:r>
              <a:endPara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r>
                <a:rPr lang="zh-CN" altLang="en-US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语音和视觉上混淆的字符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25000"/>
                </a:lnSpc>
              </a:pPr>
              <a:r>
                <a:rPr lang="zh-CN" altLang="zh-CN" sz="1800" b="1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语法错误</a:t>
              </a:r>
              <a:endParaRPr lang="en-US" altLang="zh-CN" sz="18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* </a:t>
              </a:r>
              <a:r>
                <a:rPr lang="zh-CN" altLang="en-US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文本逻辑存在问题</a:t>
              </a:r>
              <a:endPara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800" b="1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语言与逻辑不连贯</a:t>
              </a:r>
              <a:endParaRPr lang="en-US" altLang="zh-CN" sz="18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*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更高级别的改进需求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endPara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D3A62B7-56C6-8038-CC82-6A44CB72AFB6}"/>
                </a:ext>
              </a:extLst>
            </p:cNvPr>
            <p:cNvSpPr/>
            <p:nvPr/>
          </p:nvSpPr>
          <p:spPr>
            <a:xfrm>
              <a:off x="5953634" y="3776669"/>
              <a:ext cx="3107029" cy="4215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用户核心问题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9BAC9AB-C7B1-5552-28AB-3E651C61DE82}"/>
              </a:ext>
            </a:extLst>
          </p:cNvPr>
          <p:cNvGrpSpPr/>
          <p:nvPr/>
        </p:nvGrpSpPr>
        <p:grpSpPr>
          <a:xfrm>
            <a:off x="9286411" y="3776669"/>
            <a:ext cx="2460567" cy="2709947"/>
            <a:chOff x="5953634" y="3776669"/>
            <a:chExt cx="3107029" cy="2709947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CE6315E-2058-E331-D7F8-1E0695837334}"/>
                </a:ext>
              </a:extLst>
            </p:cNvPr>
            <p:cNvSpPr/>
            <p:nvPr/>
          </p:nvSpPr>
          <p:spPr>
            <a:xfrm>
              <a:off x="5953634" y="3776669"/>
              <a:ext cx="3107029" cy="2709947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923E334-70E6-8DA1-8CC6-384D0D64FFBB}"/>
                </a:ext>
              </a:extLst>
            </p:cNvPr>
            <p:cNvSpPr txBox="1"/>
            <p:nvPr/>
          </p:nvSpPr>
          <p:spPr>
            <a:xfrm>
              <a:off x="6010101" y="4241471"/>
              <a:ext cx="2986496" cy="2138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上下文理解能力弱</a:t>
              </a:r>
              <a:endPara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* </a:t>
              </a:r>
              <a:r>
                <a:rPr lang="zh-CN" altLang="en-US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采用传统深度学习模型，推理能力差</a:t>
              </a:r>
              <a:endPara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1800" b="1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识别语病困难</a:t>
              </a:r>
              <a:endParaRPr lang="en-US" altLang="zh-CN" sz="18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*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大量错误难以发现，且给出误导性建议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00E3C30-23B3-4410-34C7-7B746CB95114}"/>
                </a:ext>
              </a:extLst>
            </p:cNvPr>
            <p:cNvSpPr/>
            <p:nvPr/>
          </p:nvSpPr>
          <p:spPr>
            <a:xfrm>
              <a:off x="5953634" y="3776669"/>
              <a:ext cx="3107029" cy="4215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当前产品劣势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25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项目概述与应用价值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4869" y="1076960"/>
            <a:ext cx="812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用户面临的复杂语病类型：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668239"/>
              </p:ext>
            </p:extLst>
          </p:nvPr>
        </p:nvGraphicFramePr>
        <p:xfrm>
          <a:off x="864870" y="1674753"/>
          <a:ext cx="10364470" cy="4632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36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9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病句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语病类型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这个文化站已成为教育和帮助后进青年，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挽救和培养</a:t>
                      </a:r>
                      <a:r>
                        <a:rPr lang="zh-CN" altLang="en-US" sz="1600" dirty="0"/>
                        <a:t>失足青年的场所。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搭配不当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这个文化站已成为教育和帮助后进青年，挽救失足青年的场所。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如果发生疑似心脏病的胸痛，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切忌不要</a:t>
                      </a:r>
                      <a:r>
                        <a:rPr lang="zh-CN" altLang="en-US" sz="1600" dirty="0"/>
                        <a:t>盲目走动，以防止病情进一步发展甚至猝死，最有效的办法是立即静卧。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不合逻辑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如果发生疑似心脏病的胸痛，切忌盲目走动，以防止病情进一步发展甚至猝死，最有效的办法是立即静卧。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一到冬天，有的同学就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借口</a:t>
                      </a:r>
                      <a:r>
                        <a:rPr lang="zh-CN" altLang="en-US" sz="1600" dirty="0"/>
                        <a:t>交通拥堵、公共汽车又久等不来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为名</a:t>
                      </a:r>
                      <a:r>
                        <a:rPr lang="zh-CN" altLang="en-US" sz="1600" dirty="0"/>
                        <a:t>，常常迟到。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结构混乱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一到冬天，有的同学就借口交通拥堵、公共汽车又久等不来，常常迟到。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3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通过</a:t>
                      </a:r>
                      <a:r>
                        <a:rPr lang="zh-CN" altLang="en-US" sz="1600" dirty="0"/>
                        <a:t>对汉家寨荒凉、死寂环境的描写，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使</a:t>
                      </a:r>
                      <a:r>
                        <a:rPr lang="zh-CN" altLang="en-US" sz="1600" dirty="0"/>
                        <a:t>我们领略了汉家寨人所具有的坚守精神，正是这种精神支撑着他们固守这片土地。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成分残缺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通过对汉家寨荒凉、死寂环境的描写，我们领略了汉家寨人所具有的坚守精神，正是这种精神支撑着他们固守这片土地。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网络文艺不仅影响了主流文化格局，也满足了老百姓的文化娱乐消费需求。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语序不当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网络文艺不仅满足了老百姓的文化娱乐消费需求，也影响了主流文化格局。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清华大学工字楼和主楼工程如期完工，它们将分别以古典主义的华丽多姿和现代主义的整洁大方，迎接来自国内外的校友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来宾</a:t>
                      </a:r>
                      <a:r>
                        <a:rPr lang="zh-CN" altLang="en-US" sz="1600" dirty="0"/>
                        <a:t>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成分冗余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清华大学工字楼和主楼工程如期完工，它们将分别以古典主义的华丽多姿和现代主义的整洁大方，迎接来自国内外的校友。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项目概述与应用价值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7" name="爆炸形: 14 pt  16">
            <a:extLst>
              <a:ext uri="{FF2B5EF4-FFF2-40B4-BE49-F238E27FC236}">
                <a16:creationId xmlns:a16="http://schemas.microsoft.com/office/drawing/2014/main" id="{B72E024A-2561-7CE7-D5E7-10C726068D12}"/>
              </a:ext>
            </a:extLst>
          </p:cNvPr>
          <p:cNvSpPr/>
          <p:nvPr/>
        </p:nvSpPr>
        <p:spPr>
          <a:xfrm>
            <a:off x="1187955" y="895828"/>
            <a:ext cx="3401526" cy="1371194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我们的项目</a:t>
            </a:r>
          </a:p>
        </p:txBody>
      </p:sp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0E698F27-B669-6F23-0460-124A8035BB59}"/>
              </a:ext>
            </a:extLst>
          </p:cNvPr>
          <p:cNvGraphicFramePr/>
          <p:nvPr/>
        </p:nvGraphicFramePr>
        <p:xfrm>
          <a:off x="-1722861" y="2783915"/>
          <a:ext cx="6940745" cy="3141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718B737B-5C4D-246D-F7DD-9B0F872B0B1B}"/>
              </a:ext>
            </a:extLst>
          </p:cNvPr>
          <p:cNvSpPr txBox="1"/>
          <p:nvPr/>
        </p:nvSpPr>
        <p:spPr>
          <a:xfrm>
            <a:off x="5544589" y="1183606"/>
            <a:ext cx="5212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* </a:t>
            </a:r>
            <a:r>
              <a:rPr lang="zh-CN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以</a:t>
            </a:r>
            <a:r>
              <a:rPr lang="zh-CN" altLang="zh-CN" sz="1800" b="1" kern="100" dirty="0">
                <a:solidFill>
                  <a:schemeClr val="accent2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大语言模型</a:t>
            </a:r>
            <a:r>
              <a:rPr lang="zh-CN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为核心</a:t>
            </a:r>
            <a:endParaRPr lang="en-US" altLang="zh-CN" sz="1800" b="1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楷体" panose="02010609060101010101" pitchFamily="49" charset="-122"/>
            </a:endParaRPr>
          </a:p>
          <a:p>
            <a:r>
              <a:rPr lang="en-US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* </a:t>
            </a:r>
            <a:r>
              <a:rPr lang="zh-CN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面向中文学术学位</a:t>
            </a:r>
            <a:r>
              <a:rPr lang="zh-CN" altLang="zh-CN" sz="1800" b="1" kern="100" dirty="0">
                <a:solidFill>
                  <a:schemeClr val="accent2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论文的智能修正和批改</a:t>
            </a:r>
            <a:endParaRPr lang="en-US" altLang="zh-CN" sz="1800" b="1" kern="100" dirty="0">
              <a:solidFill>
                <a:schemeClr val="accent2"/>
              </a:solidFill>
              <a:effectLst/>
              <a:latin typeface="等线 Light" panose="02010600030101010101" pitchFamily="2" charset="-122"/>
              <a:ea typeface="等线 Light" panose="02010600030101010101" pitchFamily="2" charset="-122"/>
              <a:cs typeface="楷体" panose="02010609060101010101" pitchFamily="49" charset="-122"/>
            </a:endParaRPr>
          </a:p>
          <a:p>
            <a:r>
              <a:rPr lang="en-US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* </a:t>
            </a: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赋能</a:t>
            </a:r>
            <a:r>
              <a:rPr lang="zh-CN" altLang="en-US" b="1" kern="100" dirty="0">
                <a:solidFill>
                  <a:schemeClr val="accent2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智慧教育</a:t>
            </a: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，</a:t>
            </a:r>
            <a:r>
              <a:rPr lang="zh-CN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一套高性能</a:t>
            </a:r>
            <a:r>
              <a:rPr lang="zh-CN" altLang="zh-CN" sz="1800" b="1" kern="100" dirty="0">
                <a:solidFill>
                  <a:schemeClr val="accent2"/>
                </a:solidFill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虚拟助教</a:t>
            </a:r>
            <a:r>
              <a:rPr lang="zh-CN" altLang="zh-CN" sz="1800" b="1" kern="1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  <a:cs typeface="楷体" panose="02010609060101010101" pitchFamily="49" charset="-122"/>
              </a:rPr>
              <a:t>系统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8FC098A4-B4D5-1C1E-86D5-C24DCAA52A80}"/>
              </a:ext>
            </a:extLst>
          </p:cNvPr>
          <p:cNvGraphicFramePr>
            <a:graphicFrameLocks noGrp="1"/>
          </p:cNvGraphicFramePr>
          <p:nvPr/>
        </p:nvGraphicFramePr>
        <p:xfrm>
          <a:off x="5148641" y="2556311"/>
          <a:ext cx="6641869" cy="365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408">
                  <a:extLst>
                    <a:ext uri="{9D8B030D-6E8A-4147-A177-3AD203B41FA5}">
                      <a16:colId xmlns:a16="http://schemas.microsoft.com/office/drawing/2014/main" val="1005165936"/>
                    </a:ext>
                  </a:extLst>
                </a:gridCol>
                <a:gridCol w="5461461">
                  <a:extLst>
                    <a:ext uri="{9D8B030D-6E8A-4147-A177-3AD203B41FA5}">
                      <a16:colId xmlns:a16="http://schemas.microsoft.com/office/drawing/2014/main" val="467836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创意维度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5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首个中文学术论文</a:t>
                      </a:r>
                      <a:r>
                        <a:rPr lang="zh-CN" altLang="en-US" b="1" dirty="0">
                          <a:solidFill>
                            <a:schemeClr val="accent2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智能批改系统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347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数据集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构造了大规模中文通用语法错误</a:t>
                      </a:r>
                      <a:r>
                        <a:rPr lang="zh-CN" altLang="en-US" b="1" dirty="0">
                          <a:solidFill>
                            <a:schemeClr val="accent2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数据集</a:t>
                      </a:r>
                      <a:endParaRPr lang="en-US" altLang="zh-CN" b="1" dirty="0">
                        <a:solidFill>
                          <a:schemeClr val="accent2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设计了全自动的中文病句</a:t>
                      </a:r>
                      <a:r>
                        <a:rPr lang="en-US" altLang="zh-CN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-</a:t>
                      </a:r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改句训练数据生产</a:t>
                      </a:r>
                      <a:r>
                        <a:rPr lang="zh-CN" altLang="en-US" b="1" dirty="0">
                          <a:solidFill>
                            <a:schemeClr val="accent2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流水线</a:t>
                      </a:r>
                      <a:endParaRPr lang="en-US" altLang="zh-CN" b="1" dirty="0">
                        <a:solidFill>
                          <a:schemeClr val="accent2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提出了多种潜在的领域</a:t>
                      </a:r>
                      <a:r>
                        <a:rPr lang="zh-CN" altLang="en-US" b="1" dirty="0">
                          <a:solidFill>
                            <a:schemeClr val="accent2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业务数据采集来源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09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zh-CN" sz="1800" b="1" kern="1200" dirty="0">
                          <a:solidFill>
                            <a:schemeClr val="accent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对多种大模型进行部署和全参数微调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，针对特定下游任务选取最优模型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检错、纠错性能达到本领域</a:t>
                      </a:r>
                      <a:r>
                        <a:rPr lang="zh-CN" altLang="zh-CN" sz="1800" b="1" kern="1200" dirty="0">
                          <a:solidFill>
                            <a:schemeClr val="accent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领先水平</a:t>
                      </a:r>
                      <a:endParaRPr lang="zh-CN" altLang="en-US" b="1" dirty="0">
                        <a:solidFill>
                          <a:schemeClr val="accent2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755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实现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设计、实现了一个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WEB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应用并进行了鲁棒性测试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已获得一项</a:t>
                      </a:r>
                      <a:r>
                        <a:rPr lang="zh-CN" altLang="en-US" sz="1800" b="1" kern="1200" dirty="0">
                          <a:solidFill>
                            <a:schemeClr val="accent2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国家软件著作权</a:t>
                      </a:r>
                      <a:endParaRPr lang="zh-CN" altLang="en-US" b="1" dirty="0">
                        <a:solidFill>
                          <a:schemeClr val="accent2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68158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CCA32A9-AB60-C278-AF29-89C40A85D70D}"/>
              </a:ext>
            </a:extLst>
          </p:cNvPr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中国机器人及人工智能大赛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972A8D-9F92-D932-D80D-FAA7BAE02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1667" y="3294239"/>
            <a:ext cx="1613622" cy="2174443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12776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项目概述与应用价值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9F13B2-CC7E-15F8-C31E-8F8CB1083728}"/>
              </a:ext>
            </a:extLst>
          </p:cNvPr>
          <p:cNvSpPr txBox="1"/>
          <p:nvPr/>
        </p:nvSpPr>
        <p:spPr>
          <a:xfrm>
            <a:off x="6640776" y="1550283"/>
            <a:ext cx="5257800" cy="444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u="sng" kern="1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用户需求</a:t>
            </a:r>
            <a:endParaRPr lang="en-US" altLang="zh-CN" sz="2000" b="1" u="sng" kern="1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indent="2667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注册账号、上传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下载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文件、</a:t>
            </a:r>
            <a:r>
              <a:rPr lang="zh-CN" altLang="en-US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一键改错、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查看个人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信息、帮助页面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等。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667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u="sng" kern="1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智能批改</a:t>
            </a:r>
            <a:r>
              <a:rPr lang="zh-CN" altLang="zh-CN" sz="2000" b="1" u="sng" kern="1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需求</a:t>
            </a:r>
            <a:endParaRPr lang="en-US" altLang="zh-CN" sz="2000" b="1" u="sng" kern="1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indent="2667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文本内容解析、文本编辑器实时显示文档内容和标注错误位置、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识别中文拼写和语法错误、给出修改意见、上下文语义感知、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实时文本编辑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与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存储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、导出修改报告等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。</a:t>
            </a:r>
            <a:endParaRPr lang="en-US" altLang="zh-CN" sz="1800" kern="1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indent="2667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2000" b="1" u="sng" kern="1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非功能需求</a:t>
            </a:r>
            <a:endParaRPr lang="en-US" altLang="zh-CN" sz="2000" b="1" u="sng" kern="1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indent="2667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效率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、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准确性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、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安全性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、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可移植性</a:t>
            </a:r>
            <a:endParaRPr lang="en-US" altLang="zh-CN" sz="1800" kern="1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楷体" panose="02010609060101010101" pitchFamily="49" charset="-122"/>
            </a:endParaRPr>
          </a:p>
          <a:p>
            <a:pPr indent="266700"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减轻学生与教师修改论文的负担，解决重复工作</a:t>
            </a:r>
            <a:endParaRPr lang="en-US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7B9496D-6BB8-2F0A-1397-1E1FCD8094AC}"/>
              </a:ext>
            </a:extLst>
          </p:cNvPr>
          <p:cNvSpPr/>
          <p:nvPr/>
        </p:nvSpPr>
        <p:spPr>
          <a:xfrm>
            <a:off x="1734485" y="5435407"/>
            <a:ext cx="3336761" cy="61664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目前，我们已经</a:t>
            </a:r>
            <a:r>
              <a:rPr lang="en-US" altLang="zh-CN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zh-CN" alt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093A02-E449-6997-9C73-095558D0AA73}"/>
              </a:ext>
            </a:extLst>
          </p:cNvPr>
          <p:cNvSpPr txBox="1"/>
          <p:nvPr/>
        </p:nvSpPr>
        <p:spPr>
          <a:xfrm>
            <a:off x="6552493" y="315882"/>
            <a:ext cx="4455066" cy="70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4311A09-F7DE-5134-411E-CCEB6B2E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09" y="1579100"/>
            <a:ext cx="6025515" cy="359346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9017FFF-29A8-88AC-8AFC-60311F2692E7}"/>
              </a:ext>
            </a:extLst>
          </p:cNvPr>
          <p:cNvSpPr/>
          <p:nvPr/>
        </p:nvSpPr>
        <p:spPr>
          <a:xfrm>
            <a:off x="1011834" y="879525"/>
            <a:ext cx="1954890" cy="47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系统主要功能</a:t>
            </a:r>
          </a:p>
        </p:txBody>
      </p:sp>
    </p:spTree>
    <p:extLst>
      <p:ext uri="{BB962C8B-B14F-4D97-AF65-F5344CB8AC3E}">
        <p14:creationId xmlns:p14="http://schemas.microsoft.com/office/powerpoint/2010/main" val="268052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670"/>
            <a:ext cx="12189611" cy="6858000"/>
          </a:xfrm>
          <a:prstGeom prst="rect">
            <a:avLst/>
          </a:prstGeom>
        </p:spPr>
      </p:pic>
      <p:sp>
        <p:nvSpPr>
          <p:cNvPr id="10" name="Shape 206"/>
          <p:cNvSpPr>
            <a:spLocks noChangeArrowheads="1"/>
          </p:cNvSpPr>
          <p:nvPr/>
        </p:nvSpPr>
        <p:spPr bwMode="auto">
          <a:xfrm>
            <a:off x="2948199" y="1711598"/>
            <a:ext cx="254000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1" name="Shape 207"/>
          <p:cNvSpPr>
            <a:spLocks noChangeArrowheads="1"/>
          </p:cNvSpPr>
          <p:nvPr/>
        </p:nvSpPr>
        <p:spPr bwMode="auto">
          <a:xfrm rot="10800000">
            <a:off x="9062826" y="1762398"/>
            <a:ext cx="256116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2" name="Shape 208"/>
          <p:cNvSpPr>
            <a:spLocks noChangeShapeType="1"/>
          </p:cNvSpPr>
          <p:nvPr/>
        </p:nvSpPr>
        <p:spPr bwMode="auto">
          <a:xfrm flipV="1">
            <a:off x="9687242" y="184283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3" name="Shape 209"/>
          <p:cNvSpPr>
            <a:spLocks noChangeShapeType="1"/>
          </p:cNvSpPr>
          <p:nvPr/>
        </p:nvSpPr>
        <p:spPr bwMode="auto">
          <a:xfrm flipV="1">
            <a:off x="10055542" y="199099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4" name="Shape 210"/>
          <p:cNvSpPr>
            <a:spLocks noChangeShapeType="1"/>
          </p:cNvSpPr>
          <p:nvPr/>
        </p:nvSpPr>
        <p:spPr bwMode="auto">
          <a:xfrm flipV="1">
            <a:off x="2556615" y="179203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5" name="Shape 211"/>
          <p:cNvSpPr>
            <a:spLocks noChangeShapeType="1"/>
          </p:cNvSpPr>
          <p:nvPr/>
        </p:nvSpPr>
        <p:spPr bwMode="auto">
          <a:xfrm flipV="1">
            <a:off x="2165032" y="194019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09484" y="3556000"/>
            <a:ext cx="2143762" cy="2143760"/>
            <a:chOff x="5009484" y="3556000"/>
            <a:chExt cx="2143762" cy="2143760"/>
          </a:xfrm>
        </p:grpSpPr>
        <p:grpSp>
          <p:nvGrpSpPr>
            <p:cNvPr id="3" name="组合 2"/>
            <p:cNvGrpSpPr/>
            <p:nvPr/>
          </p:nvGrpSpPr>
          <p:grpSpPr>
            <a:xfrm>
              <a:off x="5009484" y="3556000"/>
              <a:ext cx="2143762" cy="2143760"/>
              <a:chOff x="4568596" y="924798"/>
              <a:chExt cx="3229434" cy="3229432"/>
            </a:xfrm>
          </p:grpSpPr>
          <p:sp>
            <p:nvSpPr>
              <p:cNvPr id="16" name="Shape 98"/>
              <p:cNvSpPr>
                <a:spLocks noChangeArrowheads="1"/>
              </p:cNvSpPr>
              <p:nvPr/>
            </p:nvSpPr>
            <p:spPr bwMode="auto">
              <a:xfrm>
                <a:off x="4849671" y="1205873"/>
                <a:ext cx="2667284" cy="2667282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76200">
                <a:solidFill>
                  <a:srgbClr val="FFFFFF"/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7" name="Shape 99"/>
              <p:cNvSpPr>
                <a:spLocks noChangeArrowheads="1"/>
              </p:cNvSpPr>
              <p:nvPr/>
            </p:nvSpPr>
            <p:spPr bwMode="auto">
              <a:xfrm>
                <a:off x="4568596" y="924798"/>
                <a:ext cx="3229434" cy="3229432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9525">
                <a:solidFill>
                  <a:srgbClr val="FFFFFF">
                    <a:alpha val="65097"/>
                  </a:srgbClr>
                </a:soli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18" name="Shape 105"/>
            <p:cNvSpPr/>
            <p:nvPr/>
          </p:nvSpPr>
          <p:spPr bwMode="auto">
            <a:xfrm>
              <a:off x="5480975" y="4237506"/>
              <a:ext cx="1282059" cy="1036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anchor="ctr">
              <a:spAutoFit/>
            </a:bodyPr>
            <a:lstStyle/>
            <a:p>
              <a:pPr algn="ctr" defTabSz="412115">
                <a:lnSpc>
                  <a:spcPct val="80000"/>
                </a:lnSpc>
                <a:defRPr/>
              </a:pPr>
              <a:r>
                <a:rPr lang="en-US" sz="8000" kern="0" cap="all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  <a:cs typeface="헤드라인A"/>
                  <a:sym typeface="Arial"/>
                </a:rPr>
                <a:t>2</a:t>
              </a:r>
              <a:endParaRPr sz="8000" kern="0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cs typeface="헤드라인A"/>
                <a:sym typeface="Arial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202199" y="1942624"/>
            <a:ext cx="5860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35号-经典雅黑" pitchFamily="2" charset="-122"/>
                <a:ea typeface="字魂35号-经典雅黑" pitchFamily="2" charset="-122"/>
                <a:sym typeface="Arial"/>
              </a:rPr>
              <a:t>数据构建与模型微调</a:t>
            </a:r>
          </a:p>
        </p:txBody>
      </p:sp>
    </p:spTree>
    <p:extLst>
      <p:ext uri="{BB962C8B-B14F-4D97-AF65-F5344CB8AC3E}">
        <p14:creationId xmlns:p14="http://schemas.microsoft.com/office/powerpoint/2010/main" val="170739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41822" y="68850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1096635" y="454395"/>
            <a:ext cx="488724" cy="440638"/>
            <a:chOff x="3720691" y="2824413"/>
            <a:chExt cx="1341120" cy="1209172"/>
          </a:xfrm>
          <a:solidFill>
            <a:srgbClr val="0B6863"/>
          </a:solidFill>
        </p:grpSpPr>
        <p:sp>
          <p:nvSpPr>
            <p:cNvPr id="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6" name="文本占位符 4"/>
          <p:cNvSpPr txBox="1"/>
          <p:nvPr/>
        </p:nvSpPr>
        <p:spPr>
          <a:xfrm>
            <a:off x="1299849" y="111207"/>
            <a:ext cx="10515600" cy="582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41969"/>
                </a:solidFill>
                <a:latin typeface="Arial"/>
                <a:ea typeface="微软雅黑"/>
                <a:sym typeface="Arial"/>
              </a:rPr>
              <a:t>数据构建与模型微调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74767" y="229275"/>
            <a:ext cx="632150" cy="569956"/>
            <a:chOff x="574767" y="208955"/>
            <a:chExt cx="632150" cy="569956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574767" y="208955"/>
              <a:ext cx="632150" cy="56995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41969"/>
            </a:solidFill>
            <a:ln w="38100"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701214" y="306912"/>
              <a:ext cx="369729" cy="366032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59F13B2-CC7E-15F8-C31E-8F8CB1083728}"/>
              </a:ext>
            </a:extLst>
          </p:cNvPr>
          <p:cNvSpPr txBox="1"/>
          <p:nvPr/>
        </p:nvSpPr>
        <p:spPr>
          <a:xfrm>
            <a:off x="473239" y="1146313"/>
            <a:ext cx="11241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effectLst/>
                <a:latin typeface="宋体" panose="02010600030101010101" pitchFamily="2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数据集构建</a:t>
            </a:r>
            <a:endParaRPr lang="en-US" altLang="zh-CN" sz="2400" b="1" dirty="0">
              <a:effectLst/>
              <a:latin typeface="宋体" panose="02010600030101010101" pitchFamily="2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/>
            <a:endParaRPr lang="en-US" altLang="zh-CN" sz="2400" b="1" kern="100" dirty="0">
              <a:latin typeface="宋体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5E0CF4-7829-D306-D492-311FD47DB49B}"/>
              </a:ext>
            </a:extLst>
          </p:cNvPr>
          <p:cNvSpPr txBox="1"/>
          <p:nvPr/>
        </p:nvSpPr>
        <p:spPr>
          <a:xfrm>
            <a:off x="6552429" y="315882"/>
            <a:ext cx="4455130" cy="1023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中国大学生计算机设计大赛</a:t>
            </a:r>
            <a:endParaRPr lang="en-US" altLang="zh-CN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400" b="1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GrammarGPT</a:t>
            </a:r>
            <a:r>
              <a:rPr lang="zh-CN" altLang="en-US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：基于大语言模型的文本智能纠错系统</a:t>
            </a:r>
          </a:p>
          <a:p>
            <a:pPr algn="r">
              <a:lnSpc>
                <a:spcPct val="150000"/>
              </a:lnSpc>
            </a:pPr>
            <a:endParaRPr lang="zh-CN" altLang="en-US" sz="1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9A7AEC1-E1D7-D18E-8B62-175D808344F8}"/>
              </a:ext>
            </a:extLst>
          </p:cNvPr>
          <p:cNvSpPr/>
          <p:nvPr/>
        </p:nvSpPr>
        <p:spPr>
          <a:xfrm>
            <a:off x="9204709" y="2322494"/>
            <a:ext cx="2240738" cy="5087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</a:rPr>
              <a:t>用户历史输入文件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B4EBF7F-1AD2-D6A9-4E71-CC0A3EDC0E98}"/>
              </a:ext>
            </a:extLst>
          </p:cNvPr>
          <p:cNvSpPr/>
          <p:nvPr/>
        </p:nvSpPr>
        <p:spPr>
          <a:xfrm>
            <a:off x="9116071" y="4201076"/>
            <a:ext cx="2240738" cy="508764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2"/>
                </a:solidFill>
              </a:rPr>
              <a:t>中国知网等数据库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77501C3-89F7-8DD1-6C66-F44FA4226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1" r="6244"/>
          <a:stretch/>
        </p:blipFill>
        <p:spPr>
          <a:xfrm>
            <a:off x="9484447" y="2996511"/>
            <a:ext cx="1681261" cy="103931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9069A62-A519-844B-580E-6960D604B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447" y="4875093"/>
            <a:ext cx="1681261" cy="958649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E04E7F6-7D13-624D-FB36-6508EAAC1D16}"/>
              </a:ext>
            </a:extLst>
          </p:cNvPr>
          <p:cNvSpPr/>
          <p:nvPr/>
        </p:nvSpPr>
        <p:spPr>
          <a:xfrm>
            <a:off x="9139645" y="5998995"/>
            <a:ext cx="2370863" cy="508764"/>
          </a:xfrm>
          <a:prstGeom prst="round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7030A0"/>
                </a:solidFill>
              </a:rPr>
              <a:t>互联网高质量数据集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FF24851-5F7B-1845-587B-A2F793FBD3B1}"/>
              </a:ext>
            </a:extLst>
          </p:cNvPr>
          <p:cNvSpPr/>
          <p:nvPr/>
        </p:nvSpPr>
        <p:spPr>
          <a:xfrm>
            <a:off x="6248400" y="3273291"/>
            <a:ext cx="1836185" cy="1525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额外的领域业务数据采集来源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195B80AA-BB10-106E-2E11-CA3DAA4E462C}"/>
              </a:ext>
            </a:extLst>
          </p:cNvPr>
          <p:cNvSpPr/>
          <p:nvPr/>
        </p:nvSpPr>
        <p:spPr>
          <a:xfrm rot="19351630">
            <a:off x="7654397" y="2666555"/>
            <a:ext cx="1147156" cy="4058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8008DAFA-19EC-1EF3-54E1-66CAA8465D1C}"/>
              </a:ext>
            </a:extLst>
          </p:cNvPr>
          <p:cNvSpPr/>
          <p:nvPr/>
        </p:nvSpPr>
        <p:spPr>
          <a:xfrm>
            <a:off x="8150149" y="3832882"/>
            <a:ext cx="900359" cy="40588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B1F5F01C-39B8-B80C-CEEB-AAB03E4747E7}"/>
              </a:ext>
            </a:extLst>
          </p:cNvPr>
          <p:cNvSpPr/>
          <p:nvPr/>
        </p:nvSpPr>
        <p:spPr>
          <a:xfrm rot="2442304">
            <a:off x="7729210" y="4980836"/>
            <a:ext cx="1147156" cy="405881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8F51203-7453-DEA4-95DE-F8CD32D965EB}"/>
              </a:ext>
            </a:extLst>
          </p:cNvPr>
          <p:cNvSpPr txBox="1"/>
          <p:nvPr/>
        </p:nvSpPr>
        <p:spPr>
          <a:xfrm>
            <a:off x="568211" y="1953491"/>
            <a:ext cx="50428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1&gt;&gt;</a:t>
            </a:r>
          </a:p>
          <a:p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生成了一个大规模的</a:t>
            </a: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自动标注和人工标注混合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的、面向教学批改场景的</a:t>
            </a: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中文病句</a:t>
            </a:r>
            <a:r>
              <a:rPr lang="en-US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改句数据集</a:t>
            </a:r>
            <a:endParaRPr lang="en-US" altLang="zh-CN" sz="18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kern="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b="1" kern="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2&gt;&gt;</a:t>
            </a:r>
          </a:p>
          <a:p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设计了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全自动的中文病句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-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改句数据生产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楷体" panose="02010609060101010101" pitchFamily="49" charset="-122"/>
              </a:rPr>
              <a:t>流水线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DEF3BA8-1429-AA51-33FE-19A5924AC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0" y="3071055"/>
            <a:ext cx="5109853" cy="89573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6016CC0-73BF-73CB-42F7-03A808E25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06" y="4096773"/>
            <a:ext cx="5108400" cy="984655"/>
          </a:xfrm>
          <a:prstGeom prst="rect">
            <a:avLst/>
          </a:prstGeom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9FAACB1-CB0B-CFB8-15E1-5A3DA2C908B9}"/>
              </a:ext>
            </a:extLst>
          </p:cNvPr>
          <p:cNvCxnSpPr>
            <a:cxnSpLocks/>
          </p:cNvCxnSpPr>
          <p:nvPr/>
        </p:nvCxnSpPr>
        <p:spPr>
          <a:xfrm>
            <a:off x="5979623" y="1512916"/>
            <a:ext cx="0" cy="489619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EDD7859C-B378-3BD3-2A79-17A631807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1840" y="1141428"/>
            <a:ext cx="866471" cy="109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科技风项目投资商业计划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2881</Words>
  <Application>Microsoft Office PowerPoint</Application>
  <PresentationFormat>宽屏</PresentationFormat>
  <Paragraphs>246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等线</vt:lpstr>
      <vt:lpstr>等线 Light</vt:lpstr>
      <vt:lpstr>黑体</vt:lpstr>
      <vt:lpstr>楷体</vt:lpstr>
      <vt:lpstr>宋体</vt:lpstr>
      <vt:lpstr>微软雅黑</vt:lpstr>
      <vt:lpstr>字魂35号-经典雅黑</vt:lpstr>
      <vt:lpstr>Arial</vt:lpstr>
      <vt:lpstr>Calibri</vt:lpstr>
      <vt:lpstr>Calibri Light</vt:lpstr>
      <vt:lpstr>Times New Roman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</dc:title>
  <dc:creator>第一PPT</dc:creator>
  <cp:keywords>www.1ppt.com</cp:keywords>
  <dc:description>www.1ppt.com</dc:description>
  <cp:lastModifiedBy>嘉鹏 李</cp:lastModifiedBy>
  <cp:revision>793</cp:revision>
  <dcterms:created xsi:type="dcterms:W3CDTF">2017-09-14T09:31:00Z</dcterms:created>
  <dcterms:modified xsi:type="dcterms:W3CDTF">2024-09-22T09:46:43Z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0F36196A569C45748650695E93749BA3_12</vt:lpwstr>
  </property>
  <property fmtid="{D5CDD505-2E9C-101B-9397-08002B2CF9AE}" pid="3" name="KSOProductBuildVer">
    <vt:lpwstr>2052-12.1.0.15374</vt:lpwstr>
  </property>
</Properties>
</file>